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Saira Medium"/>
      <p:regular r:id="rId17"/>
    </p:embeddedFont>
    <p:embeddedFont>
      <p:font typeface="Saira Medium"/>
      <p:regular r:id="rId18"/>
    </p:embeddedFont>
    <p:embeddedFont>
      <p:font typeface="Saira Medium"/>
      <p:regular r:id="rId19"/>
    </p:embeddedFont>
    <p:embeddedFont>
      <p:font typeface="Saira Medium"/>
      <p:regular r:id="rId20"/>
    </p:embeddedFont>
    <p:embeddedFont>
      <p:font typeface="Roboto"/>
      <p:regular r:id="rId21"/>
    </p:embeddedFont>
    <p:embeddedFont>
      <p:font typeface="Roboto"/>
      <p:regular r:id="rId22"/>
    </p:embeddedFont>
    <p:embeddedFont>
      <p:font typeface="Roboto"/>
      <p:regular r:id="rId23"/>
    </p:embeddedFont>
    <p:embeddedFont>
      <p:font typeface="Robo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2-1.png>
</file>

<file path=ppt/media/image-3-1.png>
</file>

<file path=ppt/media/image-3-2.png>
</file>

<file path=ppt/media/image-4-1.png>
</file>

<file path=ppt/media/image-5-1.png>
</file>

<file path=ppt/media/image-5-2.png>
</file>

<file path=ppt/media/image-6-1.png>
</file>

<file path=ppt/media/image-6-2.png>
</file>

<file path=ppt/media/image-7-1.png>
</file>

<file path=ppt/media/image-7-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647343"/>
            <a:ext cx="7556421" cy="1956435"/>
          </a:xfrm>
          <a:prstGeom prst="rect">
            <a:avLst/>
          </a:prstGeom>
          <a:noFill/>
          <a:ln/>
        </p:spPr>
        <p:txBody>
          <a:bodyPr wrap="square" lIns="0" tIns="0" rIns="0" bIns="0" rtlCol="0" anchor="t"/>
          <a:lstStyle/>
          <a:p>
            <a:pPr indent="0" marL="0">
              <a:lnSpc>
                <a:spcPts val="7700"/>
              </a:lnSpc>
              <a:buNone/>
            </a:pPr>
            <a:r>
              <a:rPr lang="en-US" sz="6150" dirty="0">
                <a:solidFill>
                  <a:srgbClr val="FFFFFF"/>
                </a:solidFill>
                <a:latin typeface="Saira Medium" pitchFamily="34" charset="0"/>
                <a:ea typeface="Saira Medium" pitchFamily="34" charset="-122"/>
                <a:cs typeface="Saira Medium" pitchFamily="34" charset="-120"/>
              </a:rPr>
              <a:t>AI Doctor: Disease Prediction Process</a:t>
            </a:r>
            <a:endParaRPr lang="en-US" sz="6150" dirty="0"/>
          </a:p>
        </p:txBody>
      </p:sp>
      <p:sp>
        <p:nvSpPr>
          <p:cNvPr id="4" name="Shape 1"/>
          <p:cNvSpPr/>
          <p:nvPr/>
        </p:nvSpPr>
        <p:spPr>
          <a:xfrm>
            <a:off x="6280190" y="3284101"/>
            <a:ext cx="7556421" cy="30480"/>
          </a:xfrm>
          <a:prstGeom prst="roundRect">
            <a:avLst>
              <a:gd name="adj" fmla="val 669768"/>
            </a:avLst>
          </a:prstGeom>
          <a:solidFill>
            <a:srgbClr val="FFFFFF">
              <a:alpha val="24000"/>
            </a:srgbClr>
          </a:solidFill>
          <a:ln/>
        </p:spPr>
      </p:sp>
      <p:sp>
        <p:nvSpPr>
          <p:cNvPr id="5" name="Shape 2"/>
          <p:cNvSpPr/>
          <p:nvPr/>
        </p:nvSpPr>
        <p:spPr>
          <a:xfrm>
            <a:off x="7448669" y="3284101"/>
            <a:ext cx="30480" cy="793790"/>
          </a:xfrm>
          <a:prstGeom prst="roundRect">
            <a:avLst>
              <a:gd name="adj" fmla="val 669768"/>
            </a:avLst>
          </a:prstGeom>
          <a:solidFill>
            <a:srgbClr val="FC8337"/>
          </a:solidFill>
          <a:ln/>
        </p:spPr>
      </p:sp>
      <p:sp>
        <p:nvSpPr>
          <p:cNvPr id="6" name="Shape 3"/>
          <p:cNvSpPr/>
          <p:nvPr/>
        </p:nvSpPr>
        <p:spPr>
          <a:xfrm>
            <a:off x="7208758" y="3028950"/>
            <a:ext cx="510302" cy="510302"/>
          </a:xfrm>
          <a:prstGeom prst="roundRect">
            <a:avLst>
              <a:gd name="adj" fmla="val 40005"/>
            </a:avLst>
          </a:prstGeom>
          <a:solidFill>
            <a:srgbClr val="030303"/>
          </a:solidFill>
          <a:ln w="22860">
            <a:solidFill>
              <a:srgbClr val="FC8337"/>
            </a:solidFill>
            <a:prstDash val="solid"/>
          </a:ln>
        </p:spPr>
      </p:sp>
      <p:sp>
        <p:nvSpPr>
          <p:cNvPr id="7" name="Text 4"/>
          <p:cNvSpPr/>
          <p:nvPr/>
        </p:nvSpPr>
        <p:spPr>
          <a:xfrm>
            <a:off x="7398663" y="3113961"/>
            <a:ext cx="130373" cy="340281"/>
          </a:xfrm>
          <a:prstGeom prst="rect">
            <a:avLst/>
          </a:prstGeom>
          <a:noFill/>
          <a:ln/>
        </p:spPr>
        <p:txBody>
          <a:bodyPr wrap="none" lIns="0" tIns="0" rIns="0" bIns="0" rtlCol="0" anchor="t"/>
          <a:lstStyle/>
          <a:p>
            <a:pPr algn="ctr" indent="0" marL="0">
              <a:lnSpc>
                <a:spcPts val="2650"/>
              </a:lnSpc>
              <a:buNone/>
            </a:pPr>
            <a:r>
              <a:rPr lang="en-US" sz="2650" dirty="0">
                <a:solidFill>
                  <a:srgbClr val="E5E0DF"/>
                </a:solidFill>
                <a:latin typeface="Saira Medium" pitchFamily="34" charset="0"/>
                <a:ea typeface="Saira Medium" pitchFamily="34" charset="-122"/>
                <a:cs typeface="Saira Medium" pitchFamily="34" charset="-120"/>
              </a:rPr>
              <a:t>1</a:t>
            </a:r>
            <a:endParaRPr lang="en-US" sz="2650" dirty="0"/>
          </a:p>
        </p:txBody>
      </p:sp>
      <p:sp>
        <p:nvSpPr>
          <p:cNvPr id="8" name="Text 5"/>
          <p:cNvSpPr/>
          <p:nvPr/>
        </p:nvSpPr>
        <p:spPr>
          <a:xfrm>
            <a:off x="6507004" y="4304824"/>
            <a:ext cx="1913930" cy="708660"/>
          </a:xfrm>
          <a:prstGeom prst="rect">
            <a:avLst/>
          </a:prstGeom>
          <a:noFill/>
          <a:ln/>
        </p:spPr>
        <p:txBody>
          <a:bodyPr wrap="square" lIns="0" tIns="0" rIns="0" bIns="0" rtlCol="0" anchor="t"/>
          <a:lstStyle/>
          <a:p>
            <a:pPr algn="ctr" indent="0" marL="0">
              <a:lnSpc>
                <a:spcPts val="2750"/>
              </a:lnSpc>
              <a:buNone/>
            </a:pPr>
            <a:r>
              <a:rPr lang="en-US" sz="2200" dirty="0">
                <a:solidFill>
                  <a:srgbClr val="E5E0DF"/>
                </a:solidFill>
                <a:latin typeface="Saira Medium" pitchFamily="34" charset="0"/>
                <a:ea typeface="Saira Medium" pitchFamily="34" charset="-122"/>
                <a:cs typeface="Saira Medium" pitchFamily="34" charset="-120"/>
              </a:rPr>
              <a:t>Patient Symptoms</a:t>
            </a:r>
            <a:endParaRPr lang="en-US" sz="2200" dirty="0"/>
          </a:p>
        </p:txBody>
      </p:sp>
      <p:sp>
        <p:nvSpPr>
          <p:cNvPr id="9" name="Text 6"/>
          <p:cNvSpPr/>
          <p:nvPr/>
        </p:nvSpPr>
        <p:spPr>
          <a:xfrm>
            <a:off x="6507004" y="5149572"/>
            <a:ext cx="1913930" cy="1088708"/>
          </a:xfrm>
          <a:prstGeom prst="rect">
            <a:avLst/>
          </a:prstGeom>
          <a:noFill/>
          <a:ln/>
        </p:spPr>
        <p:txBody>
          <a:bodyPr wrap="square" lIns="0" tIns="0" rIns="0" bIns="0" rtlCol="0" anchor="t"/>
          <a:lstStyle/>
          <a:p>
            <a:pPr algn="ctr" indent="0" marL="0">
              <a:lnSpc>
                <a:spcPts val="2850"/>
              </a:lnSpc>
              <a:buNone/>
            </a:pPr>
            <a:r>
              <a:rPr lang="en-US" sz="1750" dirty="0">
                <a:solidFill>
                  <a:srgbClr val="E5E0DF"/>
                </a:solidFill>
                <a:latin typeface="Roboto" pitchFamily="34" charset="0"/>
                <a:ea typeface="Roboto" pitchFamily="34" charset="-122"/>
                <a:cs typeface="Roboto" pitchFamily="34" charset="-120"/>
              </a:rPr>
              <a:t>Input of patient-reported symptoms</a:t>
            </a:r>
            <a:endParaRPr lang="en-US" sz="1750" dirty="0"/>
          </a:p>
        </p:txBody>
      </p:sp>
      <p:sp>
        <p:nvSpPr>
          <p:cNvPr id="10" name="Shape 7"/>
          <p:cNvSpPr/>
          <p:nvPr/>
        </p:nvSpPr>
        <p:spPr>
          <a:xfrm>
            <a:off x="10043041" y="3284101"/>
            <a:ext cx="30480" cy="793790"/>
          </a:xfrm>
          <a:prstGeom prst="roundRect">
            <a:avLst>
              <a:gd name="adj" fmla="val 669768"/>
            </a:avLst>
          </a:prstGeom>
          <a:solidFill>
            <a:srgbClr val="FC8337"/>
          </a:solidFill>
          <a:ln/>
        </p:spPr>
      </p:sp>
      <p:sp>
        <p:nvSpPr>
          <p:cNvPr id="11" name="Shape 8"/>
          <p:cNvSpPr/>
          <p:nvPr/>
        </p:nvSpPr>
        <p:spPr>
          <a:xfrm>
            <a:off x="9803130" y="3028950"/>
            <a:ext cx="510302" cy="510302"/>
          </a:xfrm>
          <a:prstGeom prst="roundRect">
            <a:avLst>
              <a:gd name="adj" fmla="val 40005"/>
            </a:avLst>
          </a:prstGeom>
          <a:solidFill>
            <a:srgbClr val="030303"/>
          </a:solidFill>
          <a:ln w="22860">
            <a:solidFill>
              <a:srgbClr val="FC8337"/>
            </a:solidFill>
            <a:prstDash val="solid"/>
          </a:ln>
        </p:spPr>
      </p:sp>
      <p:sp>
        <p:nvSpPr>
          <p:cNvPr id="12" name="Text 9"/>
          <p:cNvSpPr/>
          <p:nvPr/>
        </p:nvSpPr>
        <p:spPr>
          <a:xfrm>
            <a:off x="9954339" y="3113961"/>
            <a:ext cx="207883" cy="340281"/>
          </a:xfrm>
          <a:prstGeom prst="rect">
            <a:avLst/>
          </a:prstGeom>
          <a:noFill/>
          <a:ln/>
        </p:spPr>
        <p:txBody>
          <a:bodyPr wrap="none" lIns="0" tIns="0" rIns="0" bIns="0" rtlCol="0" anchor="t"/>
          <a:lstStyle/>
          <a:p>
            <a:pPr algn="ctr" indent="0" marL="0">
              <a:lnSpc>
                <a:spcPts val="2650"/>
              </a:lnSpc>
              <a:buNone/>
            </a:pPr>
            <a:r>
              <a:rPr lang="en-US" sz="2650" dirty="0">
                <a:solidFill>
                  <a:srgbClr val="E5E0DF"/>
                </a:solidFill>
                <a:latin typeface="Saira Medium" pitchFamily="34" charset="0"/>
                <a:ea typeface="Saira Medium" pitchFamily="34" charset="-122"/>
                <a:cs typeface="Saira Medium" pitchFamily="34" charset="-120"/>
              </a:rPr>
              <a:t>2</a:t>
            </a:r>
            <a:endParaRPr lang="en-US" sz="2650" dirty="0"/>
          </a:p>
        </p:txBody>
      </p:sp>
      <p:sp>
        <p:nvSpPr>
          <p:cNvPr id="13" name="Text 10"/>
          <p:cNvSpPr/>
          <p:nvPr/>
        </p:nvSpPr>
        <p:spPr>
          <a:xfrm>
            <a:off x="9101376" y="4304824"/>
            <a:ext cx="1913930" cy="708660"/>
          </a:xfrm>
          <a:prstGeom prst="rect">
            <a:avLst/>
          </a:prstGeom>
          <a:noFill/>
          <a:ln/>
        </p:spPr>
        <p:txBody>
          <a:bodyPr wrap="square" lIns="0" tIns="0" rIns="0" bIns="0" rtlCol="0" anchor="t"/>
          <a:lstStyle/>
          <a:p>
            <a:pPr algn="ctr" indent="0" marL="0">
              <a:lnSpc>
                <a:spcPts val="2750"/>
              </a:lnSpc>
              <a:buNone/>
            </a:pPr>
            <a:r>
              <a:rPr lang="en-US" sz="2200" dirty="0">
                <a:solidFill>
                  <a:srgbClr val="E5E0DF"/>
                </a:solidFill>
                <a:latin typeface="Saira Medium" pitchFamily="34" charset="0"/>
                <a:ea typeface="Saira Medium" pitchFamily="34" charset="-122"/>
                <a:cs typeface="Saira Medium" pitchFamily="34" charset="-120"/>
              </a:rPr>
              <a:t>AI Model Processing</a:t>
            </a:r>
            <a:endParaRPr lang="en-US" sz="2200" dirty="0"/>
          </a:p>
        </p:txBody>
      </p:sp>
      <p:sp>
        <p:nvSpPr>
          <p:cNvPr id="14" name="Text 11"/>
          <p:cNvSpPr/>
          <p:nvPr/>
        </p:nvSpPr>
        <p:spPr>
          <a:xfrm>
            <a:off x="9101376" y="5149572"/>
            <a:ext cx="1913930" cy="725805"/>
          </a:xfrm>
          <a:prstGeom prst="rect">
            <a:avLst/>
          </a:prstGeom>
          <a:noFill/>
          <a:ln/>
        </p:spPr>
        <p:txBody>
          <a:bodyPr wrap="square" lIns="0" tIns="0" rIns="0" bIns="0" rtlCol="0" anchor="t"/>
          <a:lstStyle/>
          <a:p>
            <a:pPr algn="ctr" indent="0" marL="0">
              <a:lnSpc>
                <a:spcPts val="2850"/>
              </a:lnSpc>
              <a:buNone/>
            </a:pPr>
            <a:r>
              <a:rPr lang="en-US" sz="1750" dirty="0">
                <a:solidFill>
                  <a:srgbClr val="E5E0DF"/>
                </a:solidFill>
                <a:latin typeface="Roboto" pitchFamily="34" charset="0"/>
                <a:ea typeface="Roboto" pitchFamily="34" charset="-122"/>
                <a:cs typeface="Roboto" pitchFamily="34" charset="-120"/>
              </a:rPr>
              <a:t>AI algorithms analyze symptoms</a:t>
            </a:r>
            <a:endParaRPr lang="en-US" sz="1750" dirty="0"/>
          </a:p>
        </p:txBody>
      </p:sp>
      <p:sp>
        <p:nvSpPr>
          <p:cNvPr id="15" name="Shape 12"/>
          <p:cNvSpPr/>
          <p:nvPr/>
        </p:nvSpPr>
        <p:spPr>
          <a:xfrm>
            <a:off x="12637532" y="3284101"/>
            <a:ext cx="30480" cy="793790"/>
          </a:xfrm>
          <a:prstGeom prst="roundRect">
            <a:avLst>
              <a:gd name="adj" fmla="val 669768"/>
            </a:avLst>
          </a:prstGeom>
          <a:solidFill>
            <a:srgbClr val="FC8337"/>
          </a:solidFill>
          <a:ln/>
        </p:spPr>
      </p:sp>
      <p:sp>
        <p:nvSpPr>
          <p:cNvPr id="16" name="Shape 13"/>
          <p:cNvSpPr/>
          <p:nvPr/>
        </p:nvSpPr>
        <p:spPr>
          <a:xfrm>
            <a:off x="12397621" y="3028950"/>
            <a:ext cx="510302" cy="510302"/>
          </a:xfrm>
          <a:prstGeom prst="roundRect">
            <a:avLst>
              <a:gd name="adj" fmla="val 40005"/>
            </a:avLst>
          </a:prstGeom>
          <a:solidFill>
            <a:srgbClr val="030303"/>
          </a:solidFill>
          <a:ln w="22860">
            <a:solidFill>
              <a:srgbClr val="FC8337"/>
            </a:solidFill>
            <a:prstDash val="solid"/>
          </a:ln>
        </p:spPr>
      </p:sp>
      <p:sp>
        <p:nvSpPr>
          <p:cNvPr id="17" name="Text 14"/>
          <p:cNvSpPr/>
          <p:nvPr/>
        </p:nvSpPr>
        <p:spPr>
          <a:xfrm>
            <a:off x="12550021" y="3113961"/>
            <a:ext cx="205502" cy="340281"/>
          </a:xfrm>
          <a:prstGeom prst="rect">
            <a:avLst/>
          </a:prstGeom>
          <a:noFill/>
          <a:ln/>
        </p:spPr>
        <p:txBody>
          <a:bodyPr wrap="none" lIns="0" tIns="0" rIns="0" bIns="0" rtlCol="0" anchor="t"/>
          <a:lstStyle/>
          <a:p>
            <a:pPr algn="ctr" indent="0" marL="0">
              <a:lnSpc>
                <a:spcPts val="2650"/>
              </a:lnSpc>
              <a:buNone/>
            </a:pPr>
            <a:r>
              <a:rPr lang="en-US" sz="2650" dirty="0">
                <a:solidFill>
                  <a:srgbClr val="E5E0DF"/>
                </a:solidFill>
                <a:latin typeface="Saira Medium" pitchFamily="34" charset="0"/>
                <a:ea typeface="Saira Medium" pitchFamily="34" charset="-122"/>
                <a:cs typeface="Saira Medium" pitchFamily="34" charset="-120"/>
              </a:rPr>
              <a:t>3</a:t>
            </a:r>
            <a:endParaRPr lang="en-US" sz="2650" dirty="0"/>
          </a:p>
        </p:txBody>
      </p:sp>
      <p:sp>
        <p:nvSpPr>
          <p:cNvPr id="18" name="Text 15"/>
          <p:cNvSpPr/>
          <p:nvPr/>
        </p:nvSpPr>
        <p:spPr>
          <a:xfrm>
            <a:off x="11695748" y="4304824"/>
            <a:ext cx="1914049" cy="708660"/>
          </a:xfrm>
          <a:prstGeom prst="rect">
            <a:avLst/>
          </a:prstGeom>
          <a:noFill/>
          <a:ln/>
        </p:spPr>
        <p:txBody>
          <a:bodyPr wrap="square" lIns="0" tIns="0" rIns="0" bIns="0" rtlCol="0" anchor="t"/>
          <a:lstStyle/>
          <a:p>
            <a:pPr algn="ctr" indent="0" marL="0">
              <a:lnSpc>
                <a:spcPts val="2750"/>
              </a:lnSpc>
              <a:buNone/>
            </a:pPr>
            <a:r>
              <a:rPr lang="en-US" sz="2200" dirty="0">
                <a:solidFill>
                  <a:srgbClr val="E5E0DF"/>
                </a:solidFill>
                <a:latin typeface="Saira Medium" pitchFamily="34" charset="0"/>
                <a:ea typeface="Saira Medium" pitchFamily="34" charset="-122"/>
                <a:cs typeface="Saira Medium" pitchFamily="34" charset="-120"/>
              </a:rPr>
              <a:t>Disease Prediction</a:t>
            </a:r>
            <a:endParaRPr lang="en-US" sz="2200" dirty="0"/>
          </a:p>
        </p:txBody>
      </p:sp>
      <p:sp>
        <p:nvSpPr>
          <p:cNvPr id="19" name="Text 16"/>
          <p:cNvSpPr/>
          <p:nvPr/>
        </p:nvSpPr>
        <p:spPr>
          <a:xfrm>
            <a:off x="11695748" y="5149572"/>
            <a:ext cx="1914049" cy="1088708"/>
          </a:xfrm>
          <a:prstGeom prst="rect">
            <a:avLst/>
          </a:prstGeom>
          <a:noFill/>
          <a:ln/>
        </p:spPr>
        <p:txBody>
          <a:bodyPr wrap="square" lIns="0" tIns="0" rIns="0" bIns="0" rtlCol="0" anchor="t"/>
          <a:lstStyle/>
          <a:p>
            <a:pPr algn="ctr" indent="0" marL="0">
              <a:lnSpc>
                <a:spcPts val="2850"/>
              </a:lnSpc>
              <a:buNone/>
            </a:pPr>
            <a:r>
              <a:rPr lang="en-US" sz="1750" dirty="0">
                <a:solidFill>
                  <a:srgbClr val="E5E0DF"/>
                </a:solidFill>
                <a:latin typeface="Roboto" pitchFamily="34" charset="0"/>
                <a:ea typeface="Roboto" pitchFamily="34" charset="-122"/>
                <a:cs typeface="Roboto" pitchFamily="34" charset="-120"/>
              </a:rPr>
              <a:t>AI provides probable disease predictions</a:t>
            </a:r>
            <a:endParaRPr lang="en-US" sz="1750" dirty="0"/>
          </a:p>
        </p:txBody>
      </p:sp>
      <p:sp>
        <p:nvSpPr>
          <p:cNvPr id="20" name="Text 17"/>
          <p:cNvSpPr/>
          <p:nvPr/>
        </p:nvSpPr>
        <p:spPr>
          <a:xfrm>
            <a:off x="6280190" y="6493431"/>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AI Doctor is a machine learning-powered system designed to assist healthcare professionals in predicting diseases based on patient-reported symptoms.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67596" y="603290"/>
            <a:ext cx="5482828" cy="685324"/>
          </a:xfrm>
          <a:prstGeom prst="rect">
            <a:avLst/>
          </a:prstGeom>
          <a:noFill/>
          <a:ln/>
        </p:spPr>
        <p:txBody>
          <a:bodyPr wrap="none" lIns="0" tIns="0" rIns="0" bIns="0" rtlCol="0" anchor="t"/>
          <a:lstStyle/>
          <a:p>
            <a:pPr indent="0" marL="0">
              <a:lnSpc>
                <a:spcPts val="5350"/>
              </a:lnSpc>
              <a:buNone/>
            </a:pPr>
            <a:r>
              <a:rPr lang="en-US" sz="4300" dirty="0">
                <a:solidFill>
                  <a:srgbClr val="FFFFFF"/>
                </a:solidFill>
                <a:latin typeface="Saira Medium" pitchFamily="34" charset="0"/>
                <a:ea typeface="Saira Medium" pitchFamily="34" charset="-122"/>
                <a:cs typeface="Saira Medium" pitchFamily="34" charset="-120"/>
              </a:rPr>
              <a:t>References</a:t>
            </a:r>
            <a:endParaRPr lang="en-US" sz="4300" dirty="0"/>
          </a:p>
        </p:txBody>
      </p:sp>
      <p:sp>
        <p:nvSpPr>
          <p:cNvPr id="3" name="Text 1"/>
          <p:cNvSpPr/>
          <p:nvPr/>
        </p:nvSpPr>
        <p:spPr>
          <a:xfrm>
            <a:off x="767596" y="1727240"/>
            <a:ext cx="13095208" cy="701754"/>
          </a:xfrm>
          <a:prstGeom prst="rect">
            <a:avLst/>
          </a:prstGeom>
          <a:noFill/>
          <a:ln/>
        </p:spPr>
        <p:txBody>
          <a:bodyPr wrap="square" lIns="0" tIns="0" rIns="0" bIns="0" rtlCol="0" anchor="t"/>
          <a:lstStyle/>
          <a:p>
            <a:pPr indent="0" marL="0">
              <a:lnSpc>
                <a:spcPts val="2750"/>
              </a:lnSpc>
              <a:buNone/>
            </a:pPr>
            <a:r>
              <a:rPr lang="en-US" sz="1700" dirty="0">
                <a:solidFill>
                  <a:srgbClr val="E5E0DF"/>
                </a:solidFill>
                <a:latin typeface="Roboto" pitchFamily="34" charset="0"/>
                <a:ea typeface="Roboto" pitchFamily="34" charset="-122"/>
                <a:cs typeface="Roboto" pitchFamily="34" charset="-120"/>
              </a:rPr>
              <a:t>The key references for this project include the dataset sources from Kaggle, as well as the documentation and resources used for the FAISS (Facebook AI Similarity Search) model.</a:t>
            </a:r>
            <a:endParaRPr lang="en-US" sz="1700" dirty="0"/>
          </a:p>
        </p:txBody>
      </p:sp>
      <p:sp>
        <p:nvSpPr>
          <p:cNvPr id="4" name="Text 2"/>
          <p:cNvSpPr/>
          <p:nvPr/>
        </p:nvSpPr>
        <p:spPr>
          <a:xfrm>
            <a:off x="767596" y="2675692"/>
            <a:ext cx="13095208" cy="1052632"/>
          </a:xfrm>
          <a:prstGeom prst="rect">
            <a:avLst/>
          </a:prstGeom>
          <a:noFill/>
          <a:ln/>
        </p:spPr>
        <p:txBody>
          <a:bodyPr wrap="square" lIns="0" tIns="0" rIns="0" bIns="0" rtlCol="0" anchor="t"/>
          <a:lstStyle/>
          <a:p>
            <a:pPr indent="0" marL="0">
              <a:lnSpc>
                <a:spcPts val="2750"/>
              </a:lnSpc>
              <a:buNone/>
            </a:pPr>
            <a:r>
              <a:rPr lang="en-US" sz="1700" dirty="0">
                <a:solidFill>
                  <a:srgbClr val="E5E0DF"/>
                </a:solidFill>
                <a:latin typeface="Roboto" pitchFamily="34" charset="0"/>
                <a:ea typeface="Roboto" pitchFamily="34" charset="-122"/>
                <a:cs typeface="Roboto" pitchFamily="34" charset="-120"/>
              </a:rPr>
              <a:t>Specifically, the project team utilized the "Medicine.csv" and "Raw_data.xlsx" datasets from Kaggle to train and evaluate the machine learning models. These datasets provided the necessary information on diseases and their associated symptoms, which formed the foundation of the disease prediction system.</a:t>
            </a:r>
            <a:endParaRPr lang="en-US" sz="1700" dirty="0"/>
          </a:p>
        </p:txBody>
      </p:sp>
      <p:sp>
        <p:nvSpPr>
          <p:cNvPr id="5" name="Text 3"/>
          <p:cNvSpPr/>
          <p:nvPr/>
        </p:nvSpPr>
        <p:spPr>
          <a:xfrm>
            <a:off x="767596" y="3975021"/>
            <a:ext cx="13095208" cy="1052632"/>
          </a:xfrm>
          <a:prstGeom prst="rect">
            <a:avLst/>
          </a:prstGeom>
          <a:noFill/>
          <a:ln/>
        </p:spPr>
        <p:txBody>
          <a:bodyPr wrap="square" lIns="0" tIns="0" rIns="0" bIns="0" rtlCol="0" anchor="t"/>
          <a:lstStyle/>
          <a:p>
            <a:pPr indent="0" marL="0">
              <a:lnSpc>
                <a:spcPts val="2750"/>
              </a:lnSpc>
              <a:buNone/>
            </a:pPr>
            <a:r>
              <a:rPr lang="en-US" sz="1700" dirty="0">
                <a:solidFill>
                  <a:srgbClr val="E5E0DF"/>
                </a:solidFill>
                <a:latin typeface="Roboto" pitchFamily="34" charset="0"/>
                <a:ea typeface="Roboto" pitchFamily="34" charset="-122"/>
                <a:cs typeface="Roboto" pitchFamily="34" charset="-120"/>
              </a:rPr>
              <a:t>In addition, the team referred extensively to the FAISS documentation, available on the Facebook Research GitHub wiki. This resource was instrumental in implementing the FAISS model, which is used to recommend the most relevant medicines and diagnostic tests based on the identified disease.</a:t>
            </a:r>
            <a:endParaRPr lang="en-US" sz="1700" dirty="0"/>
          </a:p>
        </p:txBody>
      </p:sp>
      <p:sp>
        <p:nvSpPr>
          <p:cNvPr id="6" name="Text 4"/>
          <p:cNvSpPr/>
          <p:nvPr/>
        </p:nvSpPr>
        <p:spPr>
          <a:xfrm>
            <a:off x="767596" y="5274350"/>
            <a:ext cx="13095208" cy="1052632"/>
          </a:xfrm>
          <a:prstGeom prst="rect">
            <a:avLst/>
          </a:prstGeom>
          <a:noFill/>
          <a:ln/>
        </p:spPr>
        <p:txBody>
          <a:bodyPr wrap="square" lIns="0" tIns="0" rIns="0" bIns="0" rtlCol="0" anchor="t"/>
          <a:lstStyle/>
          <a:p>
            <a:pPr indent="0" marL="0">
              <a:lnSpc>
                <a:spcPts val="2750"/>
              </a:lnSpc>
              <a:buNone/>
            </a:pPr>
            <a:r>
              <a:rPr lang="en-US" sz="1700" dirty="0">
                <a:solidFill>
                  <a:srgbClr val="E5E0DF"/>
                </a:solidFill>
                <a:latin typeface="Roboto" pitchFamily="34" charset="0"/>
                <a:ea typeface="Roboto" pitchFamily="34" charset="-122"/>
                <a:cs typeface="Roboto" pitchFamily="34" charset="-120"/>
              </a:rPr>
              <a:t>Finally, the team also consulted various online resources and GitHub repositories related to machine learning, model training, and backend/frontend development. These supplementary references helped the team refine their approach and address any technical challenges that arose during the project implementation.</a:t>
            </a:r>
            <a:endParaRPr lang="en-US" sz="1700" dirty="0"/>
          </a:p>
        </p:txBody>
      </p:sp>
      <p:sp>
        <p:nvSpPr>
          <p:cNvPr id="7" name="Text 5"/>
          <p:cNvSpPr/>
          <p:nvPr/>
        </p:nvSpPr>
        <p:spPr>
          <a:xfrm>
            <a:off x="767596" y="6573679"/>
            <a:ext cx="13095208" cy="1052632"/>
          </a:xfrm>
          <a:prstGeom prst="rect">
            <a:avLst/>
          </a:prstGeom>
          <a:noFill/>
          <a:ln/>
        </p:spPr>
        <p:txBody>
          <a:bodyPr wrap="square" lIns="0" tIns="0" rIns="0" bIns="0" rtlCol="0" anchor="t"/>
          <a:lstStyle/>
          <a:p>
            <a:pPr indent="0" marL="0">
              <a:lnSpc>
                <a:spcPts val="2750"/>
              </a:lnSpc>
              <a:buNone/>
            </a:pPr>
            <a:r>
              <a:rPr lang="en-US" sz="1700" dirty="0">
                <a:solidFill>
                  <a:srgbClr val="E5E0DF"/>
                </a:solidFill>
                <a:latin typeface="Roboto" pitchFamily="34" charset="0"/>
                <a:ea typeface="Roboto" pitchFamily="34" charset="-122"/>
                <a:cs typeface="Roboto" pitchFamily="34" charset="-120"/>
              </a:rPr>
              <a:t>By leveraging a combination of curated datasets and well-documented frameworks, the project team was able to develop a comprehensive AI-powered healthcare solution that delivers accurate disease prediction and personalized treatment recommendations.</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1267"/>
          </a:xfrm>
          <a:prstGeom prst="rect">
            <a:avLst/>
          </a:prstGeom>
        </p:spPr>
      </p:pic>
      <p:sp>
        <p:nvSpPr>
          <p:cNvPr id="3" name="Text 0"/>
          <p:cNvSpPr/>
          <p:nvPr/>
        </p:nvSpPr>
        <p:spPr>
          <a:xfrm>
            <a:off x="729020" y="572810"/>
            <a:ext cx="5207675" cy="650915"/>
          </a:xfrm>
          <a:prstGeom prst="rect">
            <a:avLst/>
          </a:prstGeom>
          <a:noFill/>
          <a:ln/>
        </p:spPr>
        <p:txBody>
          <a:bodyPr wrap="none" lIns="0" tIns="0" rIns="0" bIns="0" rtlCol="0" anchor="t"/>
          <a:lstStyle/>
          <a:p>
            <a:pPr indent="0" marL="0">
              <a:lnSpc>
                <a:spcPts val="5100"/>
              </a:lnSpc>
              <a:buNone/>
            </a:pPr>
            <a:r>
              <a:rPr lang="en-US" sz="4100" dirty="0">
                <a:solidFill>
                  <a:srgbClr val="FFFFFF"/>
                </a:solidFill>
                <a:latin typeface="Saira Medium" pitchFamily="34" charset="0"/>
                <a:ea typeface="Saira Medium" pitchFamily="34" charset="-122"/>
                <a:cs typeface="Saira Medium" pitchFamily="34" charset="-120"/>
              </a:rPr>
              <a:t>Dataset Description</a:t>
            </a:r>
            <a:endParaRPr lang="en-US" sz="4100" dirty="0"/>
          </a:p>
        </p:txBody>
      </p:sp>
      <p:sp>
        <p:nvSpPr>
          <p:cNvPr id="4" name="Text 1"/>
          <p:cNvSpPr/>
          <p:nvPr/>
        </p:nvSpPr>
        <p:spPr>
          <a:xfrm>
            <a:off x="729020" y="1536144"/>
            <a:ext cx="7685961" cy="333375"/>
          </a:xfrm>
          <a:prstGeom prst="rect">
            <a:avLst/>
          </a:prstGeom>
          <a:noFill/>
          <a:ln/>
        </p:spPr>
        <p:txBody>
          <a:bodyPr wrap="none" lIns="0" tIns="0" rIns="0" bIns="0" rtlCol="0" anchor="t"/>
          <a:lstStyle/>
          <a:p>
            <a:pPr indent="0" marL="0">
              <a:lnSpc>
                <a:spcPts val="2600"/>
              </a:lnSpc>
              <a:buNone/>
            </a:pPr>
            <a:r>
              <a:rPr lang="en-US" sz="1600" dirty="0">
                <a:solidFill>
                  <a:srgbClr val="E5E0DF"/>
                </a:solidFill>
                <a:latin typeface="Roboto" pitchFamily="34" charset="0"/>
                <a:ea typeface="Roboto" pitchFamily="34" charset="-122"/>
                <a:cs typeface="Roboto" pitchFamily="34" charset="-120"/>
              </a:rPr>
              <a:t>AI Doctor utilizes two datasets: a medicine dataset and a disease dataset.</a:t>
            </a:r>
            <a:endParaRPr lang="en-US" sz="1600" dirty="0"/>
          </a:p>
        </p:txBody>
      </p:sp>
      <p:sp>
        <p:nvSpPr>
          <p:cNvPr id="5" name="Text 2"/>
          <p:cNvSpPr/>
          <p:nvPr/>
        </p:nvSpPr>
        <p:spPr>
          <a:xfrm>
            <a:off x="729020" y="2103834"/>
            <a:ext cx="7685961" cy="1333500"/>
          </a:xfrm>
          <a:prstGeom prst="rect">
            <a:avLst/>
          </a:prstGeom>
          <a:noFill/>
          <a:ln/>
        </p:spPr>
        <p:txBody>
          <a:bodyPr wrap="square" lIns="0" tIns="0" rIns="0" bIns="0" rtlCol="0" anchor="t"/>
          <a:lstStyle/>
          <a:p>
            <a:pPr indent="0" marL="0">
              <a:lnSpc>
                <a:spcPts val="2600"/>
              </a:lnSpc>
              <a:buNone/>
            </a:pPr>
            <a:r>
              <a:rPr lang="en-US" sz="1600" dirty="0">
                <a:solidFill>
                  <a:srgbClr val="E5E0DF"/>
                </a:solidFill>
                <a:latin typeface="Roboto" pitchFamily="34" charset="0"/>
                <a:ea typeface="Roboto" pitchFamily="34" charset="-122"/>
                <a:cs typeface="Roboto" pitchFamily="34" charset="-120"/>
              </a:rPr>
              <a:t>The medicine dataset, "Medicine.csv", provides a comprehensive list of medicines and their associated properties. This dataset includes detailed information on various medications, including their predicted tests and their effectiveness in treating different diseases.</a:t>
            </a:r>
            <a:endParaRPr lang="en-US" sz="1600" dirty="0"/>
          </a:p>
        </p:txBody>
      </p:sp>
      <p:sp>
        <p:nvSpPr>
          <p:cNvPr id="6" name="Text 3"/>
          <p:cNvSpPr/>
          <p:nvPr/>
        </p:nvSpPr>
        <p:spPr>
          <a:xfrm>
            <a:off x="729020" y="3749754"/>
            <a:ext cx="3244810" cy="325398"/>
          </a:xfrm>
          <a:prstGeom prst="rect">
            <a:avLst/>
          </a:prstGeom>
          <a:noFill/>
          <a:ln/>
        </p:spPr>
        <p:txBody>
          <a:bodyPr wrap="none" lIns="0" tIns="0" rIns="0" bIns="0" rtlCol="0" anchor="t"/>
          <a:lstStyle/>
          <a:p>
            <a:pPr indent="0" marL="0">
              <a:lnSpc>
                <a:spcPts val="2550"/>
              </a:lnSpc>
              <a:buNone/>
            </a:pPr>
            <a:r>
              <a:rPr lang="en-US" sz="2050" dirty="0">
                <a:solidFill>
                  <a:srgbClr val="FFFFFF"/>
                </a:solidFill>
                <a:latin typeface="Saira Medium" pitchFamily="34" charset="0"/>
                <a:ea typeface="Saira Medium" pitchFamily="34" charset="-122"/>
                <a:cs typeface="Saira Medium" pitchFamily="34" charset="-120"/>
              </a:rPr>
              <a:t>The Model training dataset</a:t>
            </a:r>
            <a:endParaRPr lang="en-US" sz="2050" dirty="0"/>
          </a:p>
        </p:txBody>
      </p:sp>
      <p:sp>
        <p:nvSpPr>
          <p:cNvPr id="7" name="Text 4"/>
          <p:cNvSpPr/>
          <p:nvPr/>
        </p:nvSpPr>
        <p:spPr>
          <a:xfrm>
            <a:off x="729020" y="4387572"/>
            <a:ext cx="7685961" cy="1000125"/>
          </a:xfrm>
          <a:prstGeom prst="rect">
            <a:avLst/>
          </a:prstGeom>
          <a:noFill/>
          <a:ln/>
        </p:spPr>
        <p:txBody>
          <a:bodyPr wrap="square" lIns="0" tIns="0" rIns="0" bIns="0" rtlCol="0" anchor="t"/>
          <a:lstStyle/>
          <a:p>
            <a:pPr indent="0" marL="0">
              <a:lnSpc>
                <a:spcPts val="2600"/>
              </a:lnSpc>
              <a:buNone/>
            </a:pPr>
            <a:r>
              <a:rPr lang="en-US" sz="1600" dirty="0">
                <a:solidFill>
                  <a:srgbClr val="E5E0DF"/>
                </a:solidFill>
                <a:latin typeface="Roboto" pitchFamily="34" charset="0"/>
                <a:ea typeface="Roboto" pitchFamily="34" charset="-122"/>
                <a:cs typeface="Roboto" pitchFamily="34" charset="-120"/>
              </a:rPr>
              <a:t>We're using raw_data.xlsx to create the cleaned_data.csv dataset for our disease prediction model training. We'll clean the data and fill in any missing values using forward-filling 'ffill'.</a:t>
            </a:r>
            <a:endParaRPr lang="en-US" sz="1600" dirty="0"/>
          </a:p>
        </p:txBody>
      </p:sp>
      <p:sp>
        <p:nvSpPr>
          <p:cNvPr id="8" name="Text 5"/>
          <p:cNvSpPr/>
          <p:nvPr/>
        </p:nvSpPr>
        <p:spPr>
          <a:xfrm>
            <a:off x="729020" y="5622012"/>
            <a:ext cx="7685961" cy="333375"/>
          </a:xfrm>
          <a:prstGeom prst="rect">
            <a:avLst/>
          </a:prstGeom>
          <a:noFill/>
          <a:ln/>
        </p:spPr>
        <p:txBody>
          <a:bodyPr wrap="none" lIns="0" tIns="0" rIns="0" bIns="0" rtlCol="0" anchor="t"/>
          <a:lstStyle/>
          <a:p>
            <a:pPr indent="0" marL="0">
              <a:lnSpc>
                <a:spcPts val="2600"/>
              </a:lnSpc>
              <a:buNone/>
            </a:pPr>
            <a:endParaRPr lang="en-US" sz="1600" dirty="0"/>
          </a:p>
        </p:txBody>
      </p:sp>
      <p:sp>
        <p:nvSpPr>
          <p:cNvPr id="9" name="Text 6"/>
          <p:cNvSpPr/>
          <p:nvPr/>
        </p:nvSpPr>
        <p:spPr>
          <a:xfrm>
            <a:off x="729020" y="6189702"/>
            <a:ext cx="7685961" cy="333375"/>
          </a:xfrm>
          <a:prstGeom prst="rect">
            <a:avLst/>
          </a:prstGeom>
          <a:noFill/>
          <a:ln/>
        </p:spPr>
        <p:txBody>
          <a:bodyPr wrap="none" lIns="0" tIns="0" rIns="0" bIns="0" rtlCol="0" anchor="t"/>
          <a:lstStyle/>
          <a:p>
            <a:pPr indent="0" marL="0">
              <a:lnSpc>
                <a:spcPts val="2600"/>
              </a:lnSpc>
              <a:buNone/>
            </a:pPr>
            <a:endParaRPr lang="en-US" sz="1600" dirty="0"/>
          </a:p>
        </p:txBody>
      </p:sp>
      <p:sp>
        <p:nvSpPr>
          <p:cNvPr id="10" name="Text 7"/>
          <p:cNvSpPr/>
          <p:nvPr/>
        </p:nvSpPr>
        <p:spPr>
          <a:xfrm>
            <a:off x="729020" y="6757392"/>
            <a:ext cx="7685961" cy="333375"/>
          </a:xfrm>
          <a:prstGeom prst="rect">
            <a:avLst/>
          </a:prstGeom>
          <a:noFill/>
          <a:ln/>
        </p:spPr>
        <p:txBody>
          <a:bodyPr wrap="none" lIns="0" tIns="0" rIns="0" bIns="0" rtlCol="0" anchor="t"/>
          <a:lstStyle/>
          <a:p>
            <a:pPr indent="0" marL="0">
              <a:lnSpc>
                <a:spcPts val="2600"/>
              </a:lnSpc>
              <a:buNone/>
            </a:pPr>
            <a:endParaRPr lang="en-US" sz="1600" dirty="0"/>
          </a:p>
        </p:txBody>
      </p:sp>
      <p:sp>
        <p:nvSpPr>
          <p:cNvPr id="11" name="Text 8"/>
          <p:cNvSpPr/>
          <p:nvPr/>
        </p:nvSpPr>
        <p:spPr>
          <a:xfrm>
            <a:off x="729020" y="7325082"/>
            <a:ext cx="7685961" cy="333375"/>
          </a:xfrm>
          <a:prstGeom prst="rect">
            <a:avLst/>
          </a:prstGeom>
          <a:noFill/>
          <a:ln/>
        </p:spPr>
        <p:txBody>
          <a:bodyPr wrap="none" lIns="0" tIns="0" rIns="0" bIns="0" rtlCol="0" anchor="t"/>
          <a:lstStyle/>
          <a:p>
            <a:pPr indent="0" marL="0">
              <a:lnSpc>
                <a:spcPts val="2600"/>
              </a:lnSpc>
              <a:buNone/>
            </a:pP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189196"/>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Saira Medium" pitchFamily="34" charset="0"/>
                <a:ea typeface="Saira Medium" pitchFamily="34" charset="-122"/>
                <a:cs typeface="Saira Medium" pitchFamily="34" charset="-120"/>
              </a:rPr>
              <a:t>Dataset Description</a:t>
            </a:r>
            <a:endParaRPr lang="en-US" sz="4450" dirty="0"/>
          </a:p>
        </p:txBody>
      </p:sp>
      <p:pic>
        <p:nvPicPr>
          <p:cNvPr id="3" name="Image 0" descr="preencoded.png">    </p:cNvPr>
          <p:cNvPicPr>
            <a:picLocks noChangeAspect="1"/>
          </p:cNvPicPr>
          <p:nvPr/>
        </p:nvPicPr>
        <p:blipFill>
          <a:blip r:embed="rId1"/>
          <a:stretch>
            <a:fillRect/>
          </a:stretch>
        </p:blipFill>
        <p:spPr>
          <a:xfrm>
            <a:off x="1682948" y="2351603"/>
            <a:ext cx="4572833" cy="2826187"/>
          </a:xfrm>
          <a:prstGeom prst="rect">
            <a:avLst/>
          </a:prstGeom>
        </p:spPr>
      </p:pic>
      <p:sp>
        <p:nvSpPr>
          <p:cNvPr id="4" name="Text 1"/>
          <p:cNvSpPr/>
          <p:nvPr/>
        </p:nvSpPr>
        <p:spPr>
          <a:xfrm>
            <a:off x="1921193" y="5461278"/>
            <a:ext cx="4096464" cy="354330"/>
          </a:xfrm>
          <a:prstGeom prst="rect">
            <a:avLst/>
          </a:prstGeom>
          <a:noFill/>
          <a:ln/>
        </p:spPr>
        <p:txBody>
          <a:bodyPr wrap="none" lIns="0" tIns="0" rIns="0" bIns="0" rtlCol="0" anchor="t"/>
          <a:lstStyle/>
          <a:p>
            <a:pPr algn="ctr" indent="0" marL="0">
              <a:lnSpc>
                <a:spcPts val="2750"/>
              </a:lnSpc>
              <a:buNone/>
            </a:pPr>
            <a:r>
              <a:rPr lang="en-US" sz="2200" dirty="0">
                <a:solidFill>
                  <a:srgbClr val="E5E0DF"/>
                </a:solidFill>
                <a:latin typeface="Saira Medium" pitchFamily="34" charset="0"/>
                <a:ea typeface="Saira Medium" pitchFamily="34" charset="-122"/>
                <a:cs typeface="Saira Medium" pitchFamily="34" charset="-120"/>
              </a:rPr>
              <a:t>Medicine Dataset: Medicine.csv</a:t>
            </a:r>
            <a:endParaRPr lang="en-US" sz="2200" dirty="0"/>
          </a:p>
        </p:txBody>
      </p:sp>
      <p:sp>
        <p:nvSpPr>
          <p:cNvPr id="5" name="Text 2"/>
          <p:cNvSpPr/>
          <p:nvPr/>
        </p:nvSpPr>
        <p:spPr>
          <a:xfrm>
            <a:off x="793790" y="5951696"/>
            <a:ext cx="6351270" cy="1088708"/>
          </a:xfrm>
          <a:prstGeom prst="rect">
            <a:avLst/>
          </a:prstGeom>
          <a:noFill/>
          <a:ln/>
        </p:spPr>
        <p:txBody>
          <a:bodyPr wrap="square" lIns="0" tIns="0" rIns="0" bIns="0" rtlCol="0" anchor="t"/>
          <a:lstStyle/>
          <a:p>
            <a:pPr algn="ctr" indent="0" marL="0">
              <a:lnSpc>
                <a:spcPts val="2850"/>
              </a:lnSpc>
              <a:buNone/>
            </a:pPr>
            <a:r>
              <a:rPr lang="en-US" sz="1750" dirty="0">
                <a:solidFill>
                  <a:srgbClr val="E5E0DF"/>
                </a:solidFill>
                <a:latin typeface="Roboto" pitchFamily="34" charset="0"/>
                <a:ea typeface="Roboto" pitchFamily="34" charset="-122"/>
                <a:cs typeface="Roboto" pitchFamily="34" charset="-120"/>
              </a:rPr>
              <a:t>This dataset contains detailed information on medicines, including properties like predicted tests and effectiveness in treating diseases.</a:t>
            </a:r>
            <a:endParaRPr lang="en-US" sz="1750" dirty="0"/>
          </a:p>
        </p:txBody>
      </p:sp>
      <p:pic>
        <p:nvPicPr>
          <p:cNvPr id="6" name="Image 1" descr="preencoded.png">    </p:cNvPr>
          <p:cNvPicPr>
            <a:picLocks noChangeAspect="1"/>
          </p:cNvPicPr>
          <p:nvPr/>
        </p:nvPicPr>
        <p:blipFill>
          <a:blip r:embed="rId2"/>
          <a:stretch>
            <a:fillRect/>
          </a:stretch>
        </p:blipFill>
        <p:spPr>
          <a:xfrm>
            <a:off x="8374380" y="2351603"/>
            <a:ext cx="4572953" cy="2826187"/>
          </a:xfrm>
          <a:prstGeom prst="rect">
            <a:avLst/>
          </a:prstGeom>
        </p:spPr>
      </p:pic>
      <p:sp>
        <p:nvSpPr>
          <p:cNvPr id="7" name="Text 3"/>
          <p:cNvSpPr/>
          <p:nvPr/>
        </p:nvSpPr>
        <p:spPr>
          <a:xfrm>
            <a:off x="8430458" y="5461278"/>
            <a:ext cx="4460915" cy="354330"/>
          </a:xfrm>
          <a:prstGeom prst="rect">
            <a:avLst/>
          </a:prstGeom>
          <a:noFill/>
          <a:ln/>
        </p:spPr>
        <p:txBody>
          <a:bodyPr wrap="none" lIns="0" tIns="0" rIns="0" bIns="0" rtlCol="0" anchor="t"/>
          <a:lstStyle/>
          <a:p>
            <a:pPr algn="ctr" indent="0" marL="0">
              <a:lnSpc>
                <a:spcPts val="2750"/>
              </a:lnSpc>
              <a:buNone/>
            </a:pPr>
            <a:r>
              <a:rPr lang="en-US" sz="2200" dirty="0">
                <a:solidFill>
                  <a:srgbClr val="E5E0DF"/>
                </a:solidFill>
                <a:latin typeface="Saira Medium" pitchFamily="34" charset="0"/>
                <a:ea typeface="Saira Medium" pitchFamily="34" charset="-122"/>
                <a:cs typeface="Saira Medium" pitchFamily="34" charset="-120"/>
              </a:rPr>
              <a:t>Disease Dataset: cleaned_data.csv</a:t>
            </a:r>
            <a:endParaRPr lang="en-US" sz="2200" dirty="0"/>
          </a:p>
        </p:txBody>
      </p:sp>
      <p:sp>
        <p:nvSpPr>
          <p:cNvPr id="8" name="Text 4"/>
          <p:cNvSpPr/>
          <p:nvPr/>
        </p:nvSpPr>
        <p:spPr>
          <a:xfrm>
            <a:off x="7485221" y="5951696"/>
            <a:ext cx="6351389" cy="1088708"/>
          </a:xfrm>
          <a:prstGeom prst="rect">
            <a:avLst/>
          </a:prstGeom>
          <a:noFill/>
          <a:ln/>
        </p:spPr>
        <p:txBody>
          <a:bodyPr wrap="square" lIns="0" tIns="0" rIns="0" bIns="0" rtlCol="0" anchor="t"/>
          <a:lstStyle/>
          <a:p>
            <a:pPr algn="ctr" indent="0" marL="0">
              <a:lnSpc>
                <a:spcPts val="2850"/>
              </a:lnSpc>
              <a:buNone/>
            </a:pPr>
            <a:r>
              <a:rPr lang="en-US" sz="1750" dirty="0">
                <a:solidFill>
                  <a:srgbClr val="E5E0DF"/>
                </a:solidFill>
                <a:latin typeface="Roboto" pitchFamily="34" charset="0"/>
                <a:ea typeface="Roboto" pitchFamily="34" charset="-122"/>
                <a:cs typeface="Roboto" pitchFamily="34" charset="-120"/>
              </a:rPr>
              <a:t>This dataset is used to train the disease prediction model. It contains cleaned and processed data on symptoms and associated diseases.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337119" y="1564719"/>
            <a:ext cx="5100161" cy="5100161"/>
          </a:xfrm>
          <a:prstGeom prst="rect">
            <a:avLst/>
          </a:prstGeom>
        </p:spPr>
      </p:pic>
      <p:sp>
        <p:nvSpPr>
          <p:cNvPr id="3" name="Text 0"/>
          <p:cNvSpPr/>
          <p:nvPr/>
        </p:nvSpPr>
        <p:spPr>
          <a:xfrm>
            <a:off x="540901" y="425053"/>
            <a:ext cx="4346258" cy="386358"/>
          </a:xfrm>
          <a:prstGeom prst="rect">
            <a:avLst/>
          </a:prstGeom>
          <a:noFill/>
          <a:ln/>
        </p:spPr>
        <p:txBody>
          <a:bodyPr wrap="none" lIns="0" tIns="0" rIns="0" bIns="0" rtlCol="0" anchor="t"/>
          <a:lstStyle/>
          <a:p>
            <a:pPr indent="0" marL="0">
              <a:lnSpc>
                <a:spcPts val="3000"/>
              </a:lnSpc>
              <a:buNone/>
            </a:pPr>
            <a:r>
              <a:rPr lang="en-US" sz="2400" dirty="0">
                <a:solidFill>
                  <a:srgbClr val="FFFFFF"/>
                </a:solidFill>
                <a:latin typeface="Saira Medium" pitchFamily="34" charset="0"/>
                <a:ea typeface="Saira Medium" pitchFamily="34" charset="-122"/>
                <a:cs typeface="Saira Medium" pitchFamily="34" charset="-120"/>
              </a:rPr>
              <a:t>Disease Prediction Framework</a:t>
            </a:r>
            <a:endParaRPr lang="en-US" sz="2400" dirty="0"/>
          </a:p>
        </p:txBody>
      </p:sp>
      <p:sp>
        <p:nvSpPr>
          <p:cNvPr id="4" name="Text 1"/>
          <p:cNvSpPr/>
          <p:nvPr/>
        </p:nvSpPr>
        <p:spPr>
          <a:xfrm>
            <a:off x="540901" y="985242"/>
            <a:ext cx="8062198" cy="247174"/>
          </a:xfrm>
          <a:prstGeom prst="rect">
            <a:avLst/>
          </a:prstGeom>
          <a:noFill/>
          <a:ln/>
        </p:spPr>
        <p:txBody>
          <a:bodyPr wrap="none" lIns="0" tIns="0" rIns="0" bIns="0" rtlCol="0" anchor="t"/>
          <a:lstStyle/>
          <a:p>
            <a:pPr indent="0" marL="0">
              <a:lnSpc>
                <a:spcPts val="1900"/>
              </a:lnSpc>
              <a:buNone/>
            </a:pPr>
            <a:r>
              <a:rPr lang="en-US" sz="1200" dirty="0">
                <a:solidFill>
                  <a:srgbClr val="E5E0DF"/>
                </a:solidFill>
                <a:latin typeface="Roboto" pitchFamily="34" charset="0"/>
                <a:ea typeface="Roboto" pitchFamily="34" charset="-122"/>
                <a:cs typeface="Roboto" pitchFamily="34" charset="-120"/>
              </a:rPr>
              <a:t>The framework utilized in this code is </a:t>
            </a:r>
            <a:pPr indent="0" marL="0">
              <a:lnSpc>
                <a:spcPts val="1900"/>
              </a:lnSpc>
              <a:buNone/>
            </a:pPr>
            <a:r>
              <a:rPr lang="en-US" sz="1200" b="1" dirty="0">
                <a:solidFill>
                  <a:srgbClr val="E5E0DF"/>
                </a:solidFill>
                <a:latin typeface="Roboto" pitchFamily="34" charset="0"/>
                <a:ea typeface="Roboto" pitchFamily="34" charset="-122"/>
                <a:cs typeface="Roboto" pitchFamily="34" charset="-120"/>
              </a:rPr>
              <a:t>Transformers</a:t>
            </a:r>
            <a:pPr indent="0" marL="0">
              <a:lnSpc>
                <a:spcPts val="1900"/>
              </a:lnSpc>
              <a:buNone/>
            </a:pPr>
            <a:r>
              <a:rPr lang="en-US" sz="1200" dirty="0">
                <a:solidFill>
                  <a:srgbClr val="E5E0DF"/>
                </a:solidFill>
                <a:latin typeface="Roboto" pitchFamily="34" charset="0"/>
                <a:ea typeface="Roboto" pitchFamily="34" charset="-122"/>
                <a:cs typeface="Roboto" pitchFamily="34" charset="-120"/>
              </a:rPr>
              <a:t> from the </a:t>
            </a:r>
            <a:pPr indent="0" marL="0">
              <a:lnSpc>
                <a:spcPts val="1900"/>
              </a:lnSpc>
              <a:buNone/>
            </a:pPr>
            <a:r>
              <a:rPr lang="en-US" sz="1200" b="1" dirty="0">
                <a:solidFill>
                  <a:srgbClr val="E5E0DF"/>
                </a:solidFill>
                <a:latin typeface="Roboto" pitchFamily="34" charset="0"/>
                <a:ea typeface="Roboto" pitchFamily="34" charset="-122"/>
                <a:cs typeface="Roboto" pitchFamily="34" charset="-120"/>
              </a:rPr>
              <a:t>Hugging Face Transformers library</a:t>
            </a:r>
            <a:pPr indent="0" marL="0">
              <a:lnSpc>
                <a:spcPts val="1900"/>
              </a:lnSpc>
              <a:buNone/>
            </a:pPr>
            <a:r>
              <a:rPr lang="en-US" sz="1200" dirty="0">
                <a:solidFill>
                  <a:srgbClr val="E5E0DF"/>
                </a:solidFill>
                <a:latin typeface="Roboto" pitchFamily="34" charset="0"/>
                <a:ea typeface="Roboto" pitchFamily="34" charset="-122"/>
                <a:cs typeface="Roboto" pitchFamily="34" charset="-120"/>
              </a:rPr>
              <a:t>.</a:t>
            </a:r>
            <a:endParaRPr lang="en-US" sz="1200" dirty="0"/>
          </a:p>
        </p:txBody>
      </p:sp>
      <p:sp>
        <p:nvSpPr>
          <p:cNvPr id="5" name="Text 2"/>
          <p:cNvSpPr/>
          <p:nvPr/>
        </p:nvSpPr>
        <p:spPr>
          <a:xfrm>
            <a:off x="540901" y="1464231"/>
            <a:ext cx="1931908" cy="241459"/>
          </a:xfrm>
          <a:prstGeom prst="rect">
            <a:avLst/>
          </a:prstGeom>
          <a:noFill/>
          <a:ln/>
        </p:spPr>
        <p:txBody>
          <a:bodyPr wrap="none" lIns="0" tIns="0" rIns="0" bIns="0" rtlCol="0" anchor="t"/>
          <a:lstStyle/>
          <a:p>
            <a:pPr indent="0" marL="0">
              <a:lnSpc>
                <a:spcPts val="1900"/>
              </a:lnSpc>
              <a:buNone/>
            </a:pPr>
            <a:r>
              <a:rPr lang="en-US" sz="1500" dirty="0">
                <a:solidFill>
                  <a:srgbClr val="FFFFFF"/>
                </a:solidFill>
                <a:latin typeface="Saira Medium" pitchFamily="34" charset="0"/>
                <a:ea typeface="Saira Medium" pitchFamily="34" charset="-122"/>
                <a:cs typeface="Saira Medium" pitchFamily="34" charset="-120"/>
              </a:rPr>
              <a:t>Key Steps</a:t>
            </a:r>
            <a:endParaRPr lang="en-US" sz="1500" dirty="0"/>
          </a:p>
        </p:txBody>
      </p:sp>
      <p:sp>
        <p:nvSpPr>
          <p:cNvPr id="6" name="Text 3"/>
          <p:cNvSpPr/>
          <p:nvPr/>
        </p:nvSpPr>
        <p:spPr>
          <a:xfrm>
            <a:off x="540901" y="1937504"/>
            <a:ext cx="8062198" cy="247174"/>
          </a:xfrm>
          <a:prstGeom prst="rect">
            <a:avLst/>
          </a:prstGeom>
          <a:noFill/>
          <a:ln/>
        </p:spPr>
        <p:txBody>
          <a:bodyPr wrap="none" lIns="0" tIns="0" rIns="0" bIns="0" rtlCol="0" anchor="t"/>
          <a:lstStyle/>
          <a:p>
            <a:pPr algn="l" marL="342900" indent="-342900">
              <a:lnSpc>
                <a:spcPts val="1900"/>
              </a:lnSpc>
              <a:buSzPct val="100000"/>
              <a:buChar char="•"/>
            </a:pPr>
            <a:r>
              <a:rPr lang="en-US" sz="1200" b="1" dirty="0">
                <a:solidFill>
                  <a:srgbClr val="E5E0DF"/>
                </a:solidFill>
                <a:latin typeface="Roboto" pitchFamily="34" charset="0"/>
                <a:ea typeface="Roboto" pitchFamily="34" charset="-122"/>
                <a:cs typeface="Roboto" pitchFamily="34" charset="-120"/>
              </a:rPr>
              <a:t>Transformer-Based Embedding Generation</a:t>
            </a:r>
            <a:pPr algn="l" indent="0" marL="0">
              <a:lnSpc>
                <a:spcPts val="1900"/>
              </a:lnSpc>
              <a:buNone/>
            </a:pPr>
            <a:r>
              <a:rPr lang="en-US" sz="1200" dirty="0">
                <a:solidFill>
                  <a:srgbClr val="E5E0DF"/>
                </a:solidFill>
                <a:latin typeface="Roboto" pitchFamily="34" charset="0"/>
                <a:ea typeface="Roboto" pitchFamily="34" charset="-122"/>
                <a:cs typeface="Roboto" pitchFamily="34" charset="-120"/>
              </a:rPr>
              <a:t>:</a:t>
            </a:r>
            <a:endParaRPr lang="en-US" sz="1200" dirty="0"/>
          </a:p>
        </p:txBody>
      </p:sp>
      <p:sp>
        <p:nvSpPr>
          <p:cNvPr id="7" name="Text 4"/>
          <p:cNvSpPr/>
          <p:nvPr/>
        </p:nvSpPr>
        <p:spPr>
          <a:xfrm>
            <a:off x="540901" y="2358509"/>
            <a:ext cx="8062198" cy="494348"/>
          </a:xfrm>
          <a:prstGeom prst="rect">
            <a:avLst/>
          </a:prstGeom>
          <a:noFill/>
          <a:ln/>
        </p:spPr>
        <p:txBody>
          <a:bodyPr wrap="square" lIns="0" tIns="0" rIns="0" bIns="0" rtlCol="0" anchor="t"/>
          <a:lstStyle/>
          <a:p>
            <a:pPr indent="0" marL="0">
              <a:lnSpc>
                <a:spcPts val="1900"/>
              </a:lnSpc>
              <a:buNone/>
            </a:pPr>
            <a:r>
              <a:rPr lang="en-US" sz="1200" dirty="0">
                <a:solidFill>
                  <a:srgbClr val="E5E0DF"/>
                </a:solidFill>
                <a:latin typeface="Roboto" pitchFamily="34" charset="0"/>
                <a:ea typeface="Roboto" pitchFamily="34" charset="-122"/>
                <a:cs typeface="Roboto" pitchFamily="34" charset="-120"/>
              </a:rPr>
              <a:t>The code uses </a:t>
            </a:r>
            <a:pPr indent="0" marL="0">
              <a:lnSpc>
                <a:spcPts val="1900"/>
              </a:lnSpc>
              <a:buNone/>
            </a:pPr>
            <a:r>
              <a:rPr lang="en-US" sz="1200" b="1" dirty="0">
                <a:solidFill>
                  <a:srgbClr val="E5E0DF"/>
                </a:solidFill>
                <a:latin typeface="Roboto" pitchFamily="34" charset="0"/>
                <a:ea typeface="Roboto" pitchFamily="34" charset="-122"/>
                <a:cs typeface="Roboto" pitchFamily="34" charset="-120"/>
              </a:rPr>
              <a:t>Sentence-Transformers</a:t>
            </a:r>
            <a:pPr indent="0" marL="0">
              <a:lnSpc>
                <a:spcPts val="1900"/>
              </a:lnSpc>
              <a:buNone/>
            </a:pPr>
            <a:r>
              <a:rPr lang="en-US" sz="1200" dirty="0">
                <a:solidFill>
                  <a:srgbClr val="E5E0DF"/>
                </a:solidFill>
                <a:latin typeface="Roboto" pitchFamily="34" charset="0"/>
                <a:ea typeface="Roboto" pitchFamily="34" charset="-122"/>
                <a:cs typeface="Roboto" pitchFamily="34" charset="-120"/>
              </a:rPr>
              <a:t>, a powerful framework for generating dense vector representations (embeddings) from textual data.</a:t>
            </a:r>
            <a:endParaRPr lang="en-US" sz="1200" dirty="0"/>
          </a:p>
        </p:txBody>
      </p:sp>
      <p:sp>
        <p:nvSpPr>
          <p:cNvPr id="8" name="Text 5"/>
          <p:cNvSpPr/>
          <p:nvPr/>
        </p:nvSpPr>
        <p:spPr>
          <a:xfrm>
            <a:off x="540901" y="3026688"/>
            <a:ext cx="8062198" cy="494348"/>
          </a:xfrm>
          <a:prstGeom prst="rect">
            <a:avLst/>
          </a:prstGeom>
          <a:noFill/>
          <a:ln/>
        </p:spPr>
        <p:txBody>
          <a:bodyPr wrap="square" lIns="0" tIns="0" rIns="0" bIns="0" rtlCol="0" anchor="t"/>
          <a:lstStyle/>
          <a:p>
            <a:pPr indent="0" marL="0">
              <a:lnSpc>
                <a:spcPts val="1900"/>
              </a:lnSpc>
              <a:buNone/>
            </a:pPr>
            <a:r>
              <a:rPr lang="en-US" sz="1200" dirty="0">
                <a:solidFill>
                  <a:srgbClr val="E5E0DF"/>
                </a:solidFill>
                <a:latin typeface="Roboto" pitchFamily="34" charset="0"/>
                <a:ea typeface="Roboto" pitchFamily="34" charset="-122"/>
                <a:cs typeface="Roboto" pitchFamily="34" charset="-120"/>
              </a:rPr>
              <a:t>It converts textual descriptions of symptoms into meaningful embeddings that capture semantic relationships between symptoms.</a:t>
            </a:r>
            <a:endParaRPr lang="en-US" sz="1200" dirty="0"/>
          </a:p>
        </p:txBody>
      </p:sp>
      <p:sp>
        <p:nvSpPr>
          <p:cNvPr id="9" name="Text 6"/>
          <p:cNvSpPr/>
          <p:nvPr/>
        </p:nvSpPr>
        <p:spPr>
          <a:xfrm>
            <a:off x="540901" y="3694867"/>
            <a:ext cx="8062198" cy="247174"/>
          </a:xfrm>
          <a:prstGeom prst="rect">
            <a:avLst/>
          </a:prstGeom>
          <a:noFill/>
          <a:ln/>
        </p:spPr>
        <p:txBody>
          <a:bodyPr wrap="none" lIns="0" tIns="0" rIns="0" bIns="0" rtlCol="0" anchor="t"/>
          <a:lstStyle/>
          <a:p>
            <a:pPr algn="l" marL="342900" indent="-342900">
              <a:lnSpc>
                <a:spcPts val="1900"/>
              </a:lnSpc>
              <a:buSzPct val="100000"/>
              <a:buChar char="•"/>
            </a:pPr>
            <a:r>
              <a:rPr lang="en-US" sz="1200" b="1" dirty="0">
                <a:solidFill>
                  <a:srgbClr val="E5E0DF"/>
                </a:solidFill>
                <a:latin typeface="Roboto" pitchFamily="34" charset="0"/>
                <a:ea typeface="Roboto" pitchFamily="34" charset="-122"/>
                <a:cs typeface="Roboto" pitchFamily="34" charset="-120"/>
              </a:rPr>
              <a:t>Tokenizer and Encoder Initialization</a:t>
            </a:r>
            <a:pPr algn="l" indent="0" marL="0">
              <a:lnSpc>
                <a:spcPts val="1900"/>
              </a:lnSpc>
              <a:buNone/>
            </a:pPr>
            <a:r>
              <a:rPr lang="en-US" sz="1200" dirty="0">
                <a:solidFill>
                  <a:srgbClr val="E5E0DF"/>
                </a:solidFill>
                <a:latin typeface="Roboto" pitchFamily="34" charset="0"/>
                <a:ea typeface="Roboto" pitchFamily="34" charset="-122"/>
                <a:cs typeface="Roboto" pitchFamily="34" charset="-120"/>
              </a:rPr>
              <a:t>:</a:t>
            </a:r>
            <a:endParaRPr lang="en-US" sz="1200" dirty="0"/>
          </a:p>
        </p:txBody>
      </p:sp>
      <p:sp>
        <p:nvSpPr>
          <p:cNvPr id="10" name="Text 7"/>
          <p:cNvSpPr/>
          <p:nvPr/>
        </p:nvSpPr>
        <p:spPr>
          <a:xfrm>
            <a:off x="540901" y="4115872"/>
            <a:ext cx="8062198" cy="247174"/>
          </a:xfrm>
          <a:prstGeom prst="rect">
            <a:avLst/>
          </a:prstGeom>
          <a:noFill/>
          <a:ln/>
        </p:spPr>
        <p:txBody>
          <a:bodyPr wrap="none" lIns="0" tIns="0" rIns="0" bIns="0" rtlCol="0" anchor="t"/>
          <a:lstStyle/>
          <a:p>
            <a:pPr indent="0" marL="0">
              <a:lnSpc>
                <a:spcPts val="1900"/>
              </a:lnSpc>
              <a:buNone/>
            </a:pPr>
            <a:r>
              <a:rPr lang="en-US" sz="1200" dirty="0">
                <a:solidFill>
                  <a:srgbClr val="E5E0DF"/>
                </a:solidFill>
                <a:latin typeface="Roboto" pitchFamily="34" charset="0"/>
                <a:ea typeface="Roboto" pitchFamily="34" charset="-122"/>
                <a:cs typeface="Roboto" pitchFamily="34" charset="-120"/>
              </a:rPr>
              <a:t>Sentence-Transformers’ encoder is initialized and used to process input symptom data.</a:t>
            </a:r>
            <a:endParaRPr lang="en-US" sz="1200" dirty="0"/>
          </a:p>
        </p:txBody>
      </p:sp>
      <p:sp>
        <p:nvSpPr>
          <p:cNvPr id="11" name="Text 8"/>
          <p:cNvSpPr/>
          <p:nvPr/>
        </p:nvSpPr>
        <p:spPr>
          <a:xfrm>
            <a:off x="540901" y="4536877"/>
            <a:ext cx="8062198" cy="494348"/>
          </a:xfrm>
          <a:prstGeom prst="rect">
            <a:avLst/>
          </a:prstGeom>
          <a:noFill/>
          <a:ln/>
        </p:spPr>
        <p:txBody>
          <a:bodyPr wrap="square" lIns="0" tIns="0" rIns="0" bIns="0" rtlCol="0" anchor="t"/>
          <a:lstStyle/>
          <a:p>
            <a:pPr indent="0" marL="0">
              <a:lnSpc>
                <a:spcPts val="1900"/>
              </a:lnSpc>
              <a:buNone/>
            </a:pPr>
            <a:r>
              <a:rPr lang="en-US" sz="1200" dirty="0">
                <a:solidFill>
                  <a:srgbClr val="E5E0DF"/>
                </a:solidFill>
                <a:latin typeface="Roboto" pitchFamily="34" charset="0"/>
                <a:ea typeface="Roboto" pitchFamily="34" charset="-122"/>
                <a:cs typeface="Roboto" pitchFamily="34" charset="-120"/>
              </a:rPr>
              <a:t>Binary symptom vectors are converted into descriptive strings of active symptoms, which are then passed through the encoder to generate embeddings.</a:t>
            </a:r>
            <a:endParaRPr lang="en-US" sz="1200" dirty="0"/>
          </a:p>
        </p:txBody>
      </p:sp>
      <p:sp>
        <p:nvSpPr>
          <p:cNvPr id="12" name="Text 9"/>
          <p:cNvSpPr/>
          <p:nvPr/>
        </p:nvSpPr>
        <p:spPr>
          <a:xfrm>
            <a:off x="540901" y="5205055"/>
            <a:ext cx="8062198" cy="247174"/>
          </a:xfrm>
          <a:prstGeom prst="rect">
            <a:avLst/>
          </a:prstGeom>
          <a:noFill/>
          <a:ln/>
        </p:spPr>
        <p:txBody>
          <a:bodyPr wrap="none" lIns="0" tIns="0" rIns="0" bIns="0" rtlCol="0" anchor="t"/>
          <a:lstStyle/>
          <a:p>
            <a:pPr algn="l" marL="342900" indent="-342900">
              <a:lnSpc>
                <a:spcPts val="1900"/>
              </a:lnSpc>
              <a:buSzPct val="100000"/>
              <a:buChar char="•"/>
            </a:pPr>
            <a:r>
              <a:rPr lang="en-US" sz="1200" b="1" dirty="0">
                <a:solidFill>
                  <a:srgbClr val="E5E0DF"/>
                </a:solidFill>
                <a:latin typeface="Roboto" pitchFamily="34" charset="0"/>
                <a:ea typeface="Roboto" pitchFamily="34" charset="-122"/>
                <a:cs typeface="Roboto" pitchFamily="34" charset="-120"/>
              </a:rPr>
              <a:t>Disease Prediction Using Decision Tree</a:t>
            </a:r>
            <a:pPr algn="l" indent="0" marL="0">
              <a:lnSpc>
                <a:spcPts val="1900"/>
              </a:lnSpc>
              <a:buNone/>
            </a:pPr>
            <a:r>
              <a:rPr lang="en-US" sz="1200" dirty="0">
                <a:solidFill>
                  <a:srgbClr val="E5E0DF"/>
                </a:solidFill>
                <a:latin typeface="Roboto" pitchFamily="34" charset="0"/>
                <a:ea typeface="Roboto" pitchFamily="34" charset="-122"/>
                <a:cs typeface="Roboto" pitchFamily="34" charset="-120"/>
              </a:rPr>
              <a:t>:</a:t>
            </a:r>
            <a:endParaRPr lang="en-US" sz="1200" dirty="0"/>
          </a:p>
        </p:txBody>
      </p:sp>
      <p:sp>
        <p:nvSpPr>
          <p:cNvPr id="13" name="Text 10"/>
          <p:cNvSpPr/>
          <p:nvPr/>
        </p:nvSpPr>
        <p:spPr>
          <a:xfrm>
            <a:off x="540901" y="5626060"/>
            <a:ext cx="8062198" cy="247174"/>
          </a:xfrm>
          <a:prstGeom prst="rect">
            <a:avLst/>
          </a:prstGeom>
          <a:noFill/>
          <a:ln/>
        </p:spPr>
        <p:txBody>
          <a:bodyPr wrap="none" lIns="0" tIns="0" rIns="0" bIns="0" rtlCol="0" anchor="t"/>
          <a:lstStyle/>
          <a:p>
            <a:pPr indent="0" marL="0">
              <a:lnSpc>
                <a:spcPts val="1900"/>
              </a:lnSpc>
              <a:buNone/>
            </a:pPr>
            <a:r>
              <a:rPr lang="en-US" sz="1200" dirty="0">
                <a:solidFill>
                  <a:srgbClr val="E5E0DF"/>
                </a:solidFill>
                <a:latin typeface="Roboto" pitchFamily="34" charset="0"/>
                <a:ea typeface="Roboto" pitchFamily="34" charset="-122"/>
                <a:cs typeface="Roboto" pitchFamily="34" charset="-120"/>
              </a:rPr>
              <a:t>The embeddings generated by Sentence-Transformers are input into a </a:t>
            </a:r>
            <a:pPr indent="0" marL="0">
              <a:lnSpc>
                <a:spcPts val="1900"/>
              </a:lnSpc>
              <a:buNone/>
            </a:pPr>
            <a:r>
              <a:rPr lang="en-US" sz="1200" b="1" dirty="0">
                <a:solidFill>
                  <a:srgbClr val="E5E0DF"/>
                </a:solidFill>
                <a:latin typeface="Roboto" pitchFamily="34" charset="0"/>
                <a:ea typeface="Roboto" pitchFamily="34" charset="-122"/>
                <a:cs typeface="Roboto" pitchFamily="34" charset="-120"/>
              </a:rPr>
              <a:t>Decision Tree model</a:t>
            </a:r>
            <a:pPr indent="0" marL="0">
              <a:lnSpc>
                <a:spcPts val="1900"/>
              </a:lnSpc>
              <a:buNone/>
            </a:pPr>
            <a:r>
              <a:rPr lang="en-US" sz="1200" dirty="0">
                <a:solidFill>
                  <a:srgbClr val="E5E0DF"/>
                </a:solidFill>
                <a:latin typeface="Roboto" pitchFamily="34" charset="0"/>
                <a:ea typeface="Roboto" pitchFamily="34" charset="-122"/>
                <a:cs typeface="Roboto" pitchFamily="34" charset="-120"/>
              </a:rPr>
              <a:t>.</a:t>
            </a:r>
            <a:endParaRPr lang="en-US" sz="1200" dirty="0"/>
          </a:p>
        </p:txBody>
      </p:sp>
      <p:sp>
        <p:nvSpPr>
          <p:cNvPr id="14" name="Text 11"/>
          <p:cNvSpPr/>
          <p:nvPr/>
        </p:nvSpPr>
        <p:spPr>
          <a:xfrm>
            <a:off x="540901" y="6047065"/>
            <a:ext cx="8062198" cy="247174"/>
          </a:xfrm>
          <a:prstGeom prst="rect">
            <a:avLst/>
          </a:prstGeom>
          <a:noFill/>
          <a:ln/>
        </p:spPr>
        <p:txBody>
          <a:bodyPr wrap="none" lIns="0" tIns="0" rIns="0" bIns="0" rtlCol="0" anchor="t"/>
          <a:lstStyle/>
          <a:p>
            <a:pPr indent="0" marL="0">
              <a:lnSpc>
                <a:spcPts val="1900"/>
              </a:lnSpc>
              <a:buNone/>
            </a:pPr>
            <a:r>
              <a:rPr lang="en-US" sz="1200" dirty="0">
                <a:solidFill>
                  <a:srgbClr val="E5E0DF"/>
                </a:solidFill>
                <a:latin typeface="Roboto" pitchFamily="34" charset="0"/>
                <a:ea typeface="Roboto" pitchFamily="34" charset="-122"/>
                <a:cs typeface="Roboto" pitchFamily="34" charset="-120"/>
              </a:rPr>
              <a:t>The Decision Tree learns patterns in the embeddings to classify or predict diseases effectively.</a:t>
            </a:r>
            <a:endParaRPr lang="en-US" sz="1200" dirty="0"/>
          </a:p>
        </p:txBody>
      </p:sp>
      <p:sp>
        <p:nvSpPr>
          <p:cNvPr id="15" name="Text 12"/>
          <p:cNvSpPr/>
          <p:nvPr/>
        </p:nvSpPr>
        <p:spPr>
          <a:xfrm>
            <a:off x="540901" y="6468070"/>
            <a:ext cx="8062198" cy="247174"/>
          </a:xfrm>
          <a:prstGeom prst="rect">
            <a:avLst/>
          </a:prstGeom>
          <a:noFill/>
          <a:ln/>
        </p:spPr>
        <p:txBody>
          <a:bodyPr wrap="none" lIns="0" tIns="0" rIns="0" bIns="0" rtlCol="0" anchor="t"/>
          <a:lstStyle/>
          <a:p>
            <a:pPr algn="l" marL="342900" indent="-342900">
              <a:lnSpc>
                <a:spcPts val="1900"/>
              </a:lnSpc>
              <a:buSzPct val="100000"/>
              <a:buChar char="•"/>
            </a:pPr>
            <a:r>
              <a:rPr lang="en-US" sz="1200" b="1" dirty="0">
                <a:solidFill>
                  <a:srgbClr val="E5E0DF"/>
                </a:solidFill>
                <a:latin typeface="Roboto" pitchFamily="34" charset="0"/>
                <a:ea typeface="Roboto" pitchFamily="34" charset="-122"/>
                <a:cs typeface="Roboto" pitchFamily="34" charset="-120"/>
              </a:rPr>
              <a:t>Representation Learning</a:t>
            </a:r>
            <a:pPr algn="l" indent="0" marL="0">
              <a:lnSpc>
                <a:spcPts val="1900"/>
              </a:lnSpc>
              <a:buNone/>
            </a:pPr>
            <a:r>
              <a:rPr lang="en-US" sz="1200" dirty="0">
                <a:solidFill>
                  <a:srgbClr val="E5E0DF"/>
                </a:solidFill>
                <a:latin typeface="Roboto" pitchFamily="34" charset="0"/>
                <a:ea typeface="Roboto" pitchFamily="34" charset="-122"/>
                <a:cs typeface="Roboto" pitchFamily="34" charset="-120"/>
              </a:rPr>
              <a:t>:</a:t>
            </a:r>
            <a:endParaRPr lang="en-US" sz="1200" dirty="0"/>
          </a:p>
        </p:txBody>
      </p:sp>
      <p:sp>
        <p:nvSpPr>
          <p:cNvPr id="16" name="Text 13"/>
          <p:cNvSpPr/>
          <p:nvPr/>
        </p:nvSpPr>
        <p:spPr>
          <a:xfrm>
            <a:off x="540901" y="6889075"/>
            <a:ext cx="8062198" cy="247174"/>
          </a:xfrm>
          <a:prstGeom prst="rect">
            <a:avLst/>
          </a:prstGeom>
          <a:noFill/>
          <a:ln/>
        </p:spPr>
        <p:txBody>
          <a:bodyPr wrap="none" lIns="0" tIns="0" rIns="0" bIns="0" rtlCol="0" anchor="t"/>
          <a:lstStyle/>
          <a:p>
            <a:pPr indent="0" marL="0">
              <a:lnSpc>
                <a:spcPts val="1900"/>
              </a:lnSpc>
              <a:buNone/>
            </a:pPr>
            <a:r>
              <a:rPr lang="en-US" sz="1200" dirty="0">
                <a:solidFill>
                  <a:srgbClr val="E5E0DF"/>
                </a:solidFill>
                <a:latin typeface="Roboto" pitchFamily="34" charset="0"/>
                <a:ea typeface="Roboto" pitchFamily="34" charset="-122"/>
                <a:cs typeface="Roboto" pitchFamily="34" charset="-120"/>
              </a:rPr>
              <a:t>Binary symptom vectors are transformed into descriptive strings that highlight active symptoms.</a:t>
            </a:r>
            <a:endParaRPr lang="en-US" sz="1200" dirty="0"/>
          </a:p>
        </p:txBody>
      </p:sp>
      <p:sp>
        <p:nvSpPr>
          <p:cNvPr id="17" name="Text 14"/>
          <p:cNvSpPr/>
          <p:nvPr/>
        </p:nvSpPr>
        <p:spPr>
          <a:xfrm>
            <a:off x="540901" y="7310080"/>
            <a:ext cx="8062198" cy="494348"/>
          </a:xfrm>
          <a:prstGeom prst="rect">
            <a:avLst/>
          </a:prstGeom>
          <a:noFill/>
          <a:ln/>
        </p:spPr>
        <p:txBody>
          <a:bodyPr wrap="square" lIns="0" tIns="0" rIns="0" bIns="0" rtlCol="0" anchor="t"/>
          <a:lstStyle/>
          <a:p>
            <a:pPr indent="0" marL="0">
              <a:lnSpc>
                <a:spcPts val="1900"/>
              </a:lnSpc>
              <a:buNone/>
            </a:pPr>
            <a:r>
              <a:rPr lang="en-US" sz="1200" dirty="0">
                <a:solidFill>
                  <a:srgbClr val="E5E0DF"/>
                </a:solidFill>
                <a:latin typeface="Roboto" pitchFamily="34" charset="0"/>
                <a:ea typeface="Roboto" pitchFamily="34" charset="-122"/>
                <a:cs typeface="Roboto" pitchFamily="34" charset="-120"/>
              </a:rPr>
              <a:t>These strings are tokenized and encoded using Sentence-Transformers, ensuring a robust and semantically informed representation of the symptoms.</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4243"/>
          </a:xfrm>
          <a:prstGeom prst="rect">
            <a:avLst/>
          </a:prstGeom>
        </p:spPr>
      </p:pic>
      <p:pic>
        <p:nvPicPr>
          <p:cNvPr id="3" name="Image 1" descr="preencoded.png">    </p:cNvPr>
          <p:cNvPicPr>
            <a:picLocks noChangeAspect="1"/>
          </p:cNvPicPr>
          <p:nvPr/>
        </p:nvPicPr>
        <p:blipFill>
          <a:blip r:embed="rId2"/>
          <a:stretch>
            <a:fillRect/>
          </a:stretch>
        </p:blipFill>
        <p:spPr>
          <a:xfrm>
            <a:off x="9513570" y="874752"/>
            <a:ext cx="4747260" cy="6484620"/>
          </a:xfrm>
          <a:prstGeom prst="rect">
            <a:avLst/>
          </a:prstGeom>
        </p:spPr>
      </p:pic>
      <p:sp>
        <p:nvSpPr>
          <p:cNvPr id="4" name="Text 0"/>
          <p:cNvSpPr/>
          <p:nvPr/>
        </p:nvSpPr>
        <p:spPr>
          <a:xfrm>
            <a:off x="642342" y="504706"/>
            <a:ext cx="4588907" cy="573524"/>
          </a:xfrm>
          <a:prstGeom prst="rect">
            <a:avLst/>
          </a:prstGeom>
          <a:noFill/>
          <a:ln/>
        </p:spPr>
        <p:txBody>
          <a:bodyPr wrap="none" lIns="0" tIns="0" rIns="0" bIns="0" rtlCol="0" anchor="t"/>
          <a:lstStyle/>
          <a:p>
            <a:pPr indent="0" marL="0">
              <a:lnSpc>
                <a:spcPts val="4500"/>
              </a:lnSpc>
              <a:buNone/>
            </a:pPr>
            <a:r>
              <a:rPr lang="en-US" sz="3600" dirty="0">
                <a:solidFill>
                  <a:srgbClr val="FFFFFF"/>
                </a:solidFill>
                <a:latin typeface="Saira Medium" pitchFamily="34" charset="0"/>
                <a:ea typeface="Saira Medium" pitchFamily="34" charset="-122"/>
                <a:cs typeface="Saira Medium" pitchFamily="34" charset="-120"/>
              </a:rPr>
              <a:t>Decision Tree</a:t>
            </a:r>
            <a:endParaRPr lang="en-US" sz="3600" dirty="0"/>
          </a:p>
        </p:txBody>
      </p:sp>
      <p:sp>
        <p:nvSpPr>
          <p:cNvPr id="5" name="Text 1"/>
          <p:cNvSpPr/>
          <p:nvPr/>
        </p:nvSpPr>
        <p:spPr>
          <a:xfrm>
            <a:off x="642342" y="1353503"/>
            <a:ext cx="2753320" cy="344210"/>
          </a:xfrm>
          <a:prstGeom prst="rect">
            <a:avLst/>
          </a:prstGeom>
          <a:noFill/>
          <a:ln/>
        </p:spPr>
        <p:txBody>
          <a:bodyPr wrap="none" lIns="0" tIns="0" rIns="0" bIns="0" rtlCol="0" anchor="t"/>
          <a:lstStyle/>
          <a:p>
            <a:pPr indent="0" marL="0">
              <a:lnSpc>
                <a:spcPts val="2700"/>
              </a:lnSpc>
              <a:buNone/>
            </a:pPr>
            <a:r>
              <a:rPr lang="en-US" sz="2150" b="1" dirty="0">
                <a:solidFill>
                  <a:srgbClr val="FFFFFF"/>
                </a:solidFill>
                <a:latin typeface="Saira Medium" pitchFamily="34" charset="0"/>
                <a:ea typeface="Saira Medium" pitchFamily="34" charset="-122"/>
                <a:cs typeface="Saira Medium" pitchFamily="34" charset="-120"/>
              </a:rPr>
              <a:t>Key Details</a:t>
            </a:r>
            <a:endParaRPr lang="en-US" sz="2150" dirty="0"/>
          </a:p>
        </p:txBody>
      </p:sp>
      <p:sp>
        <p:nvSpPr>
          <p:cNvPr id="6" name="Text 2"/>
          <p:cNvSpPr/>
          <p:nvPr/>
        </p:nvSpPr>
        <p:spPr>
          <a:xfrm>
            <a:off x="642342" y="1972985"/>
            <a:ext cx="7859316" cy="293727"/>
          </a:xfrm>
          <a:prstGeom prst="rect">
            <a:avLst/>
          </a:prstGeom>
          <a:noFill/>
          <a:ln/>
        </p:spPr>
        <p:txBody>
          <a:bodyPr wrap="none" lIns="0" tIns="0" rIns="0" bIns="0" rtlCol="0" anchor="t"/>
          <a:lstStyle/>
          <a:p>
            <a:pPr algn="l" marL="342900" indent="-342900">
              <a:lnSpc>
                <a:spcPts val="2300"/>
              </a:lnSpc>
              <a:buSzPct val="100000"/>
              <a:buChar char="•"/>
            </a:pPr>
            <a:r>
              <a:rPr lang="en-US" sz="1400" b="1" dirty="0">
                <a:solidFill>
                  <a:srgbClr val="E5E0DF"/>
                </a:solidFill>
                <a:latin typeface="Roboto" pitchFamily="34" charset="0"/>
                <a:ea typeface="Roboto" pitchFamily="34" charset="-122"/>
                <a:cs typeface="Roboto" pitchFamily="34" charset="-120"/>
              </a:rPr>
              <a:t>Type</a:t>
            </a:r>
            <a:pPr algn="l" indent="0" marL="0">
              <a:lnSpc>
                <a:spcPts val="2300"/>
              </a:lnSpc>
              <a:buNone/>
            </a:pPr>
            <a:r>
              <a:rPr lang="en-US" sz="1400" dirty="0">
                <a:solidFill>
                  <a:srgbClr val="E5E0DF"/>
                </a:solidFill>
                <a:latin typeface="Roboto" pitchFamily="34" charset="0"/>
                <a:ea typeface="Roboto" pitchFamily="34" charset="-122"/>
                <a:cs typeface="Roboto" pitchFamily="34" charset="-120"/>
              </a:rPr>
              <a:t>: Machine Learning Model for Classification and Regression</a:t>
            </a:r>
            <a:endParaRPr lang="en-US" sz="1400" dirty="0"/>
          </a:p>
        </p:txBody>
      </p:sp>
      <p:sp>
        <p:nvSpPr>
          <p:cNvPr id="7" name="Text 3"/>
          <p:cNvSpPr/>
          <p:nvPr/>
        </p:nvSpPr>
        <p:spPr>
          <a:xfrm>
            <a:off x="642342" y="2330887"/>
            <a:ext cx="7859316" cy="293727"/>
          </a:xfrm>
          <a:prstGeom prst="rect">
            <a:avLst/>
          </a:prstGeom>
          <a:noFill/>
          <a:ln/>
        </p:spPr>
        <p:txBody>
          <a:bodyPr wrap="none" lIns="0" tIns="0" rIns="0" bIns="0" rtlCol="0" anchor="t"/>
          <a:lstStyle/>
          <a:p>
            <a:pPr algn="l" marL="342900" indent="-342900">
              <a:lnSpc>
                <a:spcPts val="2300"/>
              </a:lnSpc>
              <a:buSzPct val="100000"/>
              <a:buChar char="•"/>
            </a:pPr>
            <a:r>
              <a:rPr lang="en-US" sz="1400" b="1" dirty="0">
                <a:solidFill>
                  <a:srgbClr val="E5E0DF"/>
                </a:solidFill>
                <a:latin typeface="Roboto" pitchFamily="34" charset="0"/>
                <a:ea typeface="Roboto" pitchFamily="34" charset="-122"/>
                <a:cs typeface="Roboto" pitchFamily="34" charset="-120"/>
              </a:rPr>
              <a:t>Model Name</a:t>
            </a:r>
            <a:pPr algn="l" indent="0" marL="0">
              <a:lnSpc>
                <a:spcPts val="2300"/>
              </a:lnSpc>
              <a:buNone/>
            </a:pPr>
            <a:r>
              <a:rPr lang="en-US" sz="1400" dirty="0">
                <a:solidFill>
                  <a:srgbClr val="E5E0DF"/>
                </a:solidFill>
                <a:latin typeface="Roboto" pitchFamily="34" charset="0"/>
                <a:ea typeface="Roboto" pitchFamily="34" charset="-122"/>
                <a:cs typeface="Roboto" pitchFamily="34" charset="-120"/>
              </a:rPr>
              <a:t>: Decision Tree</a:t>
            </a:r>
            <a:endParaRPr lang="en-US" sz="1400" dirty="0"/>
          </a:p>
        </p:txBody>
      </p:sp>
      <p:sp>
        <p:nvSpPr>
          <p:cNvPr id="8" name="Text 4"/>
          <p:cNvSpPr/>
          <p:nvPr/>
        </p:nvSpPr>
        <p:spPr>
          <a:xfrm>
            <a:off x="642342" y="2688788"/>
            <a:ext cx="7859316" cy="293727"/>
          </a:xfrm>
          <a:prstGeom prst="rect">
            <a:avLst/>
          </a:prstGeom>
          <a:noFill/>
          <a:ln/>
        </p:spPr>
        <p:txBody>
          <a:bodyPr wrap="none" lIns="0" tIns="0" rIns="0" bIns="0" rtlCol="0" anchor="t"/>
          <a:lstStyle/>
          <a:p>
            <a:pPr algn="l" marL="342900" indent="-342900">
              <a:lnSpc>
                <a:spcPts val="2300"/>
              </a:lnSpc>
              <a:buSzPct val="100000"/>
              <a:buChar char="•"/>
            </a:pPr>
            <a:r>
              <a:rPr lang="en-US" sz="1400" b="1" dirty="0">
                <a:solidFill>
                  <a:srgbClr val="E5E0DF"/>
                </a:solidFill>
                <a:latin typeface="Roboto" pitchFamily="34" charset="0"/>
                <a:ea typeface="Roboto" pitchFamily="34" charset="-122"/>
                <a:cs typeface="Roboto" pitchFamily="34" charset="-120"/>
              </a:rPr>
              <a:t>Source</a:t>
            </a:r>
            <a:pPr algn="l" indent="0" marL="0">
              <a:lnSpc>
                <a:spcPts val="2300"/>
              </a:lnSpc>
              <a:buNone/>
            </a:pPr>
            <a:r>
              <a:rPr lang="en-US" sz="1400" dirty="0">
                <a:solidFill>
                  <a:srgbClr val="E5E0DF"/>
                </a:solidFill>
                <a:latin typeface="Roboto" pitchFamily="34" charset="0"/>
                <a:ea typeface="Roboto" pitchFamily="34" charset="-122"/>
                <a:cs typeface="Roboto" pitchFamily="34" charset="-120"/>
              </a:rPr>
              <a:t>: Scikit-learn Library (or similar ML frameworks)</a:t>
            </a:r>
            <a:endParaRPr lang="en-US" sz="1400" dirty="0"/>
          </a:p>
        </p:txBody>
      </p:sp>
      <p:sp>
        <p:nvSpPr>
          <p:cNvPr id="9" name="Text 5"/>
          <p:cNvSpPr/>
          <p:nvPr/>
        </p:nvSpPr>
        <p:spPr>
          <a:xfrm>
            <a:off x="642342" y="3046690"/>
            <a:ext cx="7859316" cy="587454"/>
          </a:xfrm>
          <a:prstGeom prst="rect">
            <a:avLst/>
          </a:prstGeom>
          <a:noFill/>
          <a:ln/>
        </p:spPr>
        <p:txBody>
          <a:bodyPr wrap="square" lIns="0" tIns="0" rIns="0" bIns="0" rtlCol="0" anchor="t"/>
          <a:lstStyle/>
          <a:p>
            <a:pPr algn="l" marL="342900" indent="-342900">
              <a:lnSpc>
                <a:spcPts val="2300"/>
              </a:lnSpc>
              <a:buSzPct val="100000"/>
              <a:buChar char="•"/>
            </a:pPr>
            <a:r>
              <a:rPr lang="en-US" sz="1400" b="1" dirty="0">
                <a:solidFill>
                  <a:srgbClr val="E5E0DF"/>
                </a:solidFill>
                <a:latin typeface="Roboto" pitchFamily="34" charset="0"/>
                <a:ea typeface="Roboto" pitchFamily="34" charset="-122"/>
                <a:cs typeface="Roboto" pitchFamily="34" charset="-120"/>
              </a:rPr>
              <a:t>Architecture</a:t>
            </a:r>
            <a:pPr algn="l" indent="0" marL="0">
              <a:lnSpc>
                <a:spcPts val="2300"/>
              </a:lnSpc>
              <a:buNone/>
            </a:pPr>
            <a:r>
              <a:rPr lang="en-US" sz="1400" dirty="0">
                <a:solidFill>
                  <a:srgbClr val="E5E0DF"/>
                </a:solidFill>
                <a:latin typeface="Roboto" pitchFamily="34" charset="0"/>
                <a:ea typeface="Roboto" pitchFamily="34" charset="-122"/>
                <a:cs typeface="Roboto" pitchFamily="34" charset="-120"/>
              </a:rPr>
              <a:t>: Hierarchical structure with nodes representing decisions based on feature values</a:t>
            </a:r>
            <a:endParaRPr lang="en-US" sz="1400" dirty="0"/>
          </a:p>
        </p:txBody>
      </p:sp>
      <p:sp>
        <p:nvSpPr>
          <p:cNvPr id="10" name="Text 6"/>
          <p:cNvSpPr/>
          <p:nvPr/>
        </p:nvSpPr>
        <p:spPr>
          <a:xfrm>
            <a:off x="642342" y="3698319"/>
            <a:ext cx="7859316" cy="293727"/>
          </a:xfrm>
          <a:prstGeom prst="rect">
            <a:avLst/>
          </a:prstGeom>
          <a:noFill/>
          <a:ln/>
        </p:spPr>
        <p:txBody>
          <a:bodyPr wrap="none" lIns="0" tIns="0" rIns="0" bIns="0" rtlCol="0" anchor="t"/>
          <a:lstStyle/>
          <a:p>
            <a:pPr algn="l" marL="342900" indent="-342900">
              <a:lnSpc>
                <a:spcPts val="2300"/>
              </a:lnSpc>
              <a:buSzPct val="100000"/>
              <a:buChar char="•"/>
            </a:pPr>
            <a:r>
              <a:rPr lang="en-US" sz="1400" b="1" dirty="0">
                <a:solidFill>
                  <a:srgbClr val="E5E0DF"/>
                </a:solidFill>
                <a:latin typeface="Roboto" pitchFamily="34" charset="0"/>
                <a:ea typeface="Roboto" pitchFamily="34" charset="-122"/>
                <a:cs typeface="Roboto" pitchFamily="34" charset="-120"/>
              </a:rPr>
              <a:t>Interpretability</a:t>
            </a:r>
            <a:pPr algn="l" indent="0" marL="0">
              <a:lnSpc>
                <a:spcPts val="2300"/>
              </a:lnSpc>
              <a:buNone/>
            </a:pPr>
            <a:r>
              <a:rPr lang="en-US" sz="1400" dirty="0">
                <a:solidFill>
                  <a:srgbClr val="E5E0DF"/>
                </a:solidFill>
                <a:latin typeface="Roboto" pitchFamily="34" charset="0"/>
                <a:ea typeface="Roboto" pitchFamily="34" charset="-122"/>
                <a:cs typeface="Roboto" pitchFamily="34" charset="-120"/>
              </a:rPr>
              <a:t>: Provides clear and interpretable decision paths for predictions</a:t>
            </a:r>
            <a:endParaRPr lang="en-US" sz="1400" dirty="0"/>
          </a:p>
        </p:txBody>
      </p:sp>
      <p:sp>
        <p:nvSpPr>
          <p:cNvPr id="11" name="Text 7"/>
          <p:cNvSpPr/>
          <p:nvPr/>
        </p:nvSpPr>
        <p:spPr>
          <a:xfrm>
            <a:off x="642342" y="4267319"/>
            <a:ext cx="2294453" cy="286703"/>
          </a:xfrm>
          <a:prstGeom prst="rect">
            <a:avLst/>
          </a:prstGeom>
          <a:noFill/>
          <a:ln/>
        </p:spPr>
        <p:txBody>
          <a:bodyPr wrap="none" lIns="0" tIns="0" rIns="0" bIns="0" rtlCol="0" anchor="t"/>
          <a:lstStyle/>
          <a:p>
            <a:pPr indent="0" marL="0">
              <a:lnSpc>
                <a:spcPts val="2250"/>
              </a:lnSpc>
              <a:buNone/>
            </a:pPr>
            <a:r>
              <a:rPr lang="en-US" sz="1800" b="1" dirty="0">
                <a:solidFill>
                  <a:srgbClr val="FFFFFF"/>
                </a:solidFill>
                <a:latin typeface="Saira Medium" pitchFamily="34" charset="0"/>
                <a:ea typeface="Saira Medium" pitchFamily="34" charset="-122"/>
                <a:cs typeface="Saira Medium" pitchFamily="34" charset="-120"/>
              </a:rPr>
              <a:t>Key Features</a:t>
            </a:r>
            <a:endParaRPr lang="en-US" sz="1800" dirty="0"/>
          </a:p>
        </p:txBody>
      </p:sp>
      <p:sp>
        <p:nvSpPr>
          <p:cNvPr id="12" name="Text 8"/>
          <p:cNvSpPr/>
          <p:nvPr/>
        </p:nvSpPr>
        <p:spPr>
          <a:xfrm>
            <a:off x="642342" y="4829294"/>
            <a:ext cx="7859316" cy="587454"/>
          </a:xfrm>
          <a:prstGeom prst="rect">
            <a:avLst/>
          </a:prstGeom>
          <a:noFill/>
          <a:ln/>
        </p:spPr>
        <p:txBody>
          <a:bodyPr wrap="square" lIns="0" tIns="0" rIns="0" bIns="0" rtlCol="0" anchor="t"/>
          <a:lstStyle/>
          <a:p>
            <a:pPr algn="l" marL="342900" indent="-342900">
              <a:lnSpc>
                <a:spcPts val="2300"/>
              </a:lnSpc>
              <a:buSzPct val="100000"/>
              <a:buChar char="•"/>
            </a:pPr>
            <a:r>
              <a:rPr lang="en-US" sz="1400" b="1" dirty="0">
                <a:solidFill>
                  <a:srgbClr val="E5E0DF"/>
                </a:solidFill>
                <a:latin typeface="Roboto" pitchFamily="34" charset="0"/>
                <a:ea typeface="Roboto" pitchFamily="34" charset="-122"/>
                <a:cs typeface="Roboto" pitchFamily="34" charset="-120"/>
              </a:rPr>
              <a:t>Feature-Based Decisions</a:t>
            </a:r>
            <a:pPr algn="l" indent="0" marL="0">
              <a:lnSpc>
                <a:spcPts val="2300"/>
              </a:lnSpc>
              <a:buNone/>
            </a:pPr>
            <a:r>
              <a:rPr lang="en-US" sz="1400" dirty="0">
                <a:solidFill>
                  <a:srgbClr val="E5E0DF"/>
                </a:solidFill>
                <a:latin typeface="Roboto" pitchFamily="34" charset="0"/>
                <a:ea typeface="Roboto" pitchFamily="34" charset="-122"/>
                <a:cs typeface="Roboto" pitchFamily="34" charset="-120"/>
              </a:rPr>
              <a:t>: Makes predictions by splitting data based on feature values at each node.</a:t>
            </a:r>
            <a:endParaRPr lang="en-US" sz="1400" dirty="0"/>
          </a:p>
        </p:txBody>
      </p:sp>
      <p:sp>
        <p:nvSpPr>
          <p:cNvPr id="13" name="Text 9"/>
          <p:cNvSpPr/>
          <p:nvPr/>
        </p:nvSpPr>
        <p:spPr>
          <a:xfrm>
            <a:off x="642342" y="5480923"/>
            <a:ext cx="7859316" cy="587454"/>
          </a:xfrm>
          <a:prstGeom prst="rect">
            <a:avLst/>
          </a:prstGeom>
          <a:noFill/>
          <a:ln/>
        </p:spPr>
        <p:txBody>
          <a:bodyPr wrap="square" lIns="0" tIns="0" rIns="0" bIns="0" rtlCol="0" anchor="t"/>
          <a:lstStyle/>
          <a:p>
            <a:pPr algn="l" marL="342900" indent="-342900">
              <a:lnSpc>
                <a:spcPts val="2300"/>
              </a:lnSpc>
              <a:buSzPct val="100000"/>
              <a:buChar char="•"/>
            </a:pPr>
            <a:r>
              <a:rPr lang="en-US" sz="1400" b="1" dirty="0">
                <a:solidFill>
                  <a:srgbClr val="E5E0DF"/>
                </a:solidFill>
                <a:latin typeface="Roboto" pitchFamily="34" charset="0"/>
                <a:ea typeface="Roboto" pitchFamily="34" charset="-122"/>
                <a:cs typeface="Roboto" pitchFamily="34" charset="-120"/>
              </a:rPr>
              <a:t>No Pre-training Required</a:t>
            </a:r>
            <a:pPr algn="l" indent="0" marL="0">
              <a:lnSpc>
                <a:spcPts val="2300"/>
              </a:lnSpc>
              <a:buNone/>
            </a:pPr>
            <a:r>
              <a:rPr lang="en-US" sz="1400" dirty="0">
                <a:solidFill>
                  <a:srgbClr val="E5E0DF"/>
                </a:solidFill>
                <a:latin typeface="Roboto" pitchFamily="34" charset="0"/>
                <a:ea typeface="Roboto" pitchFamily="34" charset="-122"/>
                <a:cs typeface="Roboto" pitchFamily="34" charset="-120"/>
              </a:rPr>
              <a:t>: Learns patterns directly from the provided dataset without requiring pre-trained knowledge.</a:t>
            </a:r>
            <a:endParaRPr lang="en-US" sz="1400" dirty="0"/>
          </a:p>
        </p:txBody>
      </p:sp>
      <p:sp>
        <p:nvSpPr>
          <p:cNvPr id="14" name="Text 10"/>
          <p:cNvSpPr/>
          <p:nvPr/>
        </p:nvSpPr>
        <p:spPr>
          <a:xfrm>
            <a:off x="642342" y="6132552"/>
            <a:ext cx="7859316" cy="293727"/>
          </a:xfrm>
          <a:prstGeom prst="rect">
            <a:avLst/>
          </a:prstGeom>
          <a:noFill/>
          <a:ln/>
        </p:spPr>
        <p:txBody>
          <a:bodyPr wrap="none" lIns="0" tIns="0" rIns="0" bIns="0" rtlCol="0" anchor="t"/>
          <a:lstStyle/>
          <a:p>
            <a:pPr algn="l" marL="342900" indent="-342900">
              <a:lnSpc>
                <a:spcPts val="2300"/>
              </a:lnSpc>
              <a:buSzPct val="100000"/>
              <a:buChar char="•"/>
            </a:pPr>
            <a:r>
              <a:rPr lang="en-US" sz="1400" b="1" dirty="0">
                <a:solidFill>
                  <a:srgbClr val="E5E0DF"/>
                </a:solidFill>
                <a:latin typeface="Roboto" pitchFamily="34" charset="0"/>
                <a:ea typeface="Roboto" pitchFamily="34" charset="-122"/>
                <a:cs typeface="Roboto" pitchFamily="34" charset="-120"/>
              </a:rPr>
              <a:t>Handles Non-linear Relationships</a:t>
            </a:r>
            <a:pPr algn="l" indent="0" marL="0">
              <a:lnSpc>
                <a:spcPts val="2300"/>
              </a:lnSpc>
              <a:buNone/>
            </a:pPr>
            <a:r>
              <a:rPr lang="en-US" sz="1400" dirty="0">
                <a:solidFill>
                  <a:srgbClr val="E5E0DF"/>
                </a:solidFill>
                <a:latin typeface="Roboto" pitchFamily="34" charset="0"/>
                <a:ea typeface="Roboto" pitchFamily="34" charset="-122"/>
                <a:cs typeface="Roboto" pitchFamily="34" charset="-120"/>
              </a:rPr>
              <a:t>: Capable of capturing complex decision boundaries.</a:t>
            </a:r>
            <a:endParaRPr lang="en-US" sz="1400" dirty="0"/>
          </a:p>
        </p:txBody>
      </p:sp>
      <p:sp>
        <p:nvSpPr>
          <p:cNvPr id="15" name="Text 11"/>
          <p:cNvSpPr/>
          <p:nvPr/>
        </p:nvSpPr>
        <p:spPr>
          <a:xfrm>
            <a:off x="642342" y="6490454"/>
            <a:ext cx="7859316" cy="587454"/>
          </a:xfrm>
          <a:prstGeom prst="rect">
            <a:avLst/>
          </a:prstGeom>
          <a:noFill/>
          <a:ln/>
        </p:spPr>
        <p:txBody>
          <a:bodyPr wrap="square" lIns="0" tIns="0" rIns="0" bIns="0" rtlCol="0" anchor="t"/>
          <a:lstStyle/>
          <a:p>
            <a:pPr algn="l" marL="342900" indent="-342900">
              <a:lnSpc>
                <a:spcPts val="2300"/>
              </a:lnSpc>
              <a:buSzPct val="100000"/>
              <a:buChar char="•"/>
            </a:pPr>
            <a:r>
              <a:rPr lang="en-US" sz="1400" b="1" dirty="0">
                <a:solidFill>
                  <a:srgbClr val="E5E0DF"/>
                </a:solidFill>
                <a:latin typeface="Roboto" pitchFamily="34" charset="0"/>
                <a:ea typeface="Roboto" pitchFamily="34" charset="-122"/>
                <a:cs typeface="Roboto" pitchFamily="34" charset="-120"/>
              </a:rPr>
              <a:t>Fine-tuning</a:t>
            </a:r>
            <a:pPr algn="l" indent="0" marL="0">
              <a:lnSpc>
                <a:spcPts val="2300"/>
              </a:lnSpc>
              <a:buNone/>
            </a:pPr>
            <a:r>
              <a:rPr lang="en-US" sz="1400" dirty="0">
                <a:solidFill>
                  <a:srgbClr val="E5E0DF"/>
                </a:solidFill>
                <a:latin typeface="Roboto" pitchFamily="34" charset="0"/>
                <a:ea typeface="Roboto" pitchFamily="34" charset="-122"/>
                <a:cs typeface="Roboto" pitchFamily="34" charset="-120"/>
              </a:rPr>
              <a:t>: Hyperparameters such as tree depth, splitting criteria (e.g., Gini Index or Entropy), and minimum samples per leaf can be adjusted for optimal performance.</a:t>
            </a:r>
            <a:endParaRPr lang="en-US" sz="1400" dirty="0"/>
          </a:p>
        </p:txBody>
      </p:sp>
      <p:sp>
        <p:nvSpPr>
          <p:cNvPr id="16" name="Text 12"/>
          <p:cNvSpPr/>
          <p:nvPr/>
        </p:nvSpPr>
        <p:spPr>
          <a:xfrm>
            <a:off x="642342" y="7142083"/>
            <a:ext cx="7859316" cy="587454"/>
          </a:xfrm>
          <a:prstGeom prst="rect">
            <a:avLst/>
          </a:prstGeom>
          <a:noFill/>
          <a:ln/>
        </p:spPr>
        <p:txBody>
          <a:bodyPr wrap="square" lIns="0" tIns="0" rIns="0" bIns="0" rtlCol="0" anchor="t"/>
          <a:lstStyle/>
          <a:p>
            <a:pPr algn="l" marL="342900" indent="-342900">
              <a:lnSpc>
                <a:spcPts val="2300"/>
              </a:lnSpc>
              <a:buSzPct val="100000"/>
              <a:buChar char="•"/>
            </a:pPr>
            <a:r>
              <a:rPr lang="en-US" sz="1400" b="1" dirty="0">
                <a:solidFill>
                  <a:srgbClr val="E5E0DF"/>
                </a:solidFill>
                <a:latin typeface="Roboto" pitchFamily="34" charset="0"/>
                <a:ea typeface="Roboto" pitchFamily="34" charset="-122"/>
                <a:cs typeface="Roboto" pitchFamily="34" charset="-120"/>
              </a:rPr>
              <a:t>Visualization</a:t>
            </a:r>
            <a:pPr algn="l" indent="0" marL="0">
              <a:lnSpc>
                <a:spcPts val="2300"/>
              </a:lnSpc>
              <a:buNone/>
            </a:pPr>
            <a:r>
              <a:rPr lang="en-US" sz="1400" dirty="0">
                <a:solidFill>
                  <a:srgbClr val="E5E0DF"/>
                </a:solidFill>
                <a:latin typeface="Roboto" pitchFamily="34" charset="0"/>
                <a:ea typeface="Roboto" pitchFamily="34" charset="-122"/>
                <a:cs typeface="Roboto" pitchFamily="34" charset="-120"/>
              </a:rPr>
              <a:t>: Easily interpretable as a flowchart-like structure, making it simple to understand the decision-making process.</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39366" y="502325"/>
            <a:ext cx="6113740" cy="570905"/>
          </a:xfrm>
          <a:prstGeom prst="rect">
            <a:avLst/>
          </a:prstGeom>
          <a:noFill/>
          <a:ln/>
        </p:spPr>
        <p:txBody>
          <a:bodyPr wrap="none" lIns="0" tIns="0" rIns="0" bIns="0" rtlCol="0" anchor="t"/>
          <a:lstStyle/>
          <a:p>
            <a:pPr indent="0" marL="0">
              <a:lnSpc>
                <a:spcPts val="4450"/>
              </a:lnSpc>
              <a:buNone/>
            </a:pPr>
            <a:r>
              <a:rPr lang="en-US" sz="3550" dirty="0">
                <a:solidFill>
                  <a:srgbClr val="FFFFFF"/>
                </a:solidFill>
                <a:latin typeface="Saira Medium" pitchFamily="34" charset="0"/>
                <a:ea typeface="Saira Medium" pitchFamily="34" charset="-122"/>
                <a:cs typeface="Saira Medium" pitchFamily="34" charset="-120"/>
              </a:rPr>
              <a:t>Results: Quantitative Metrics</a:t>
            </a:r>
            <a:endParaRPr lang="en-US" sz="3550" dirty="0"/>
          </a:p>
        </p:txBody>
      </p:sp>
      <p:sp>
        <p:nvSpPr>
          <p:cNvPr id="3" name="Text 1"/>
          <p:cNvSpPr/>
          <p:nvPr/>
        </p:nvSpPr>
        <p:spPr>
          <a:xfrm>
            <a:off x="639366" y="1438513"/>
            <a:ext cx="13351669" cy="292179"/>
          </a:xfrm>
          <a:prstGeom prst="rect">
            <a:avLst/>
          </a:prstGeom>
          <a:noFill/>
          <a:ln/>
        </p:spPr>
        <p:txBody>
          <a:bodyPr wrap="none" lIns="0" tIns="0" rIns="0" bIns="0" rtlCol="0" anchor="t"/>
          <a:lstStyle/>
          <a:p>
            <a:pPr indent="0" marL="0">
              <a:lnSpc>
                <a:spcPts val="2300"/>
              </a:lnSpc>
              <a:buNone/>
            </a:pPr>
            <a:r>
              <a:rPr lang="en-US" sz="1400" dirty="0">
                <a:solidFill>
                  <a:srgbClr val="E5E0DF"/>
                </a:solidFill>
                <a:latin typeface="Roboto" pitchFamily="34" charset="0"/>
                <a:ea typeface="Roboto" pitchFamily="34" charset="-122"/>
                <a:cs typeface="Roboto" pitchFamily="34" charset="-120"/>
              </a:rPr>
              <a:t> These metrics will provide a comprehensive assessment of the model's ability to correctly identify diseases based on the provided symptom data.</a:t>
            </a:r>
            <a:endParaRPr lang="en-US" sz="1400" dirty="0"/>
          </a:p>
        </p:txBody>
      </p:sp>
      <p:pic>
        <p:nvPicPr>
          <p:cNvPr id="4" name="Image 0" descr="preencoded.png">    </p:cNvPr>
          <p:cNvPicPr>
            <a:picLocks noChangeAspect="1"/>
          </p:cNvPicPr>
          <p:nvPr/>
        </p:nvPicPr>
        <p:blipFill>
          <a:blip r:embed="rId1"/>
          <a:stretch>
            <a:fillRect/>
          </a:stretch>
        </p:blipFill>
        <p:spPr>
          <a:xfrm>
            <a:off x="639366" y="2141696"/>
            <a:ext cx="6452949" cy="5413534"/>
          </a:xfrm>
          <a:prstGeom prst="rect">
            <a:avLst/>
          </a:prstGeom>
        </p:spPr>
      </p:pic>
      <p:pic>
        <p:nvPicPr>
          <p:cNvPr id="5" name="Image 1" descr="preencoded.png">    </p:cNvPr>
          <p:cNvPicPr>
            <a:picLocks noChangeAspect="1"/>
          </p:cNvPicPr>
          <p:nvPr/>
        </p:nvPicPr>
        <p:blipFill>
          <a:blip r:embed="rId2"/>
          <a:stretch>
            <a:fillRect/>
          </a:stretch>
        </p:blipFill>
        <p:spPr>
          <a:xfrm>
            <a:off x="7545705" y="2141696"/>
            <a:ext cx="6080284" cy="571380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988576"/>
            <a:ext cx="10117217"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Saira Medium" pitchFamily="34" charset="0"/>
                <a:ea typeface="Saira Medium" pitchFamily="34" charset="-122"/>
                <a:cs typeface="Saira Medium" pitchFamily="34" charset="-120"/>
              </a:rPr>
              <a:t>Results: visual outputs from the model</a:t>
            </a:r>
            <a:endParaRPr lang="en-US" sz="4450" dirty="0"/>
          </a:p>
        </p:txBody>
      </p:sp>
      <p:pic>
        <p:nvPicPr>
          <p:cNvPr id="3" name="Image 0" descr="preencoded.png">    </p:cNvPr>
          <p:cNvPicPr>
            <a:picLocks noChangeAspect="1"/>
          </p:cNvPicPr>
          <p:nvPr/>
        </p:nvPicPr>
        <p:blipFill>
          <a:blip r:embed="rId1"/>
          <a:stretch>
            <a:fillRect/>
          </a:stretch>
        </p:blipFill>
        <p:spPr>
          <a:xfrm>
            <a:off x="1143833" y="2292668"/>
            <a:ext cx="5544622" cy="3138249"/>
          </a:xfrm>
          <a:prstGeom prst="rect">
            <a:avLst/>
          </a:prstGeom>
        </p:spPr>
      </p:pic>
      <p:sp>
        <p:nvSpPr>
          <p:cNvPr id="4" name="Text 1"/>
          <p:cNvSpPr/>
          <p:nvPr/>
        </p:nvSpPr>
        <p:spPr>
          <a:xfrm>
            <a:off x="793790" y="5686068"/>
            <a:ext cx="3402330" cy="425291"/>
          </a:xfrm>
          <a:prstGeom prst="rect">
            <a:avLst/>
          </a:prstGeom>
          <a:noFill/>
          <a:ln/>
        </p:spPr>
        <p:txBody>
          <a:bodyPr wrap="none" lIns="0" tIns="0" rIns="0" bIns="0" rtlCol="0" anchor="t"/>
          <a:lstStyle/>
          <a:p>
            <a:pPr indent="0" marL="0">
              <a:lnSpc>
                <a:spcPts val="3300"/>
              </a:lnSpc>
              <a:buNone/>
            </a:pPr>
            <a:endParaRPr lang="en-US" sz="2650" dirty="0"/>
          </a:p>
        </p:txBody>
      </p:sp>
      <p:sp>
        <p:nvSpPr>
          <p:cNvPr id="5" name="Text 2"/>
          <p:cNvSpPr/>
          <p:nvPr/>
        </p:nvSpPr>
        <p:spPr>
          <a:xfrm>
            <a:off x="793790" y="633817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Symptom input triggers disease prediction</a:t>
            </a:r>
            <a:endParaRPr lang="en-US" sz="1750" dirty="0"/>
          </a:p>
        </p:txBody>
      </p:sp>
      <p:sp>
        <p:nvSpPr>
          <p:cNvPr id="6" name="Text 3"/>
          <p:cNvSpPr/>
          <p:nvPr/>
        </p:nvSpPr>
        <p:spPr>
          <a:xfrm>
            <a:off x="793790" y="6780371"/>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Advanced ML analyzes input to identify condition</a:t>
            </a:r>
            <a:endParaRPr lang="en-US" sz="1750" dirty="0"/>
          </a:p>
        </p:txBody>
      </p:sp>
      <p:pic>
        <p:nvPicPr>
          <p:cNvPr id="7" name="Image 1" descr="preencoded.png">    </p:cNvPr>
          <p:cNvPicPr>
            <a:picLocks noChangeAspect="1"/>
          </p:cNvPicPr>
          <p:nvPr/>
        </p:nvPicPr>
        <p:blipFill>
          <a:blip r:embed="rId2"/>
          <a:stretch>
            <a:fillRect/>
          </a:stretch>
        </p:blipFill>
        <p:spPr>
          <a:xfrm>
            <a:off x="7599521" y="2292668"/>
            <a:ext cx="5973128" cy="3156704"/>
          </a:xfrm>
          <a:prstGeom prst="rect">
            <a:avLst/>
          </a:prstGeom>
        </p:spPr>
      </p:pic>
      <p:sp>
        <p:nvSpPr>
          <p:cNvPr id="8" name="Text 4"/>
          <p:cNvSpPr/>
          <p:nvPr/>
        </p:nvSpPr>
        <p:spPr>
          <a:xfrm>
            <a:off x="7599521" y="5704523"/>
            <a:ext cx="3402330" cy="425291"/>
          </a:xfrm>
          <a:prstGeom prst="rect">
            <a:avLst/>
          </a:prstGeom>
          <a:noFill/>
          <a:ln/>
        </p:spPr>
        <p:txBody>
          <a:bodyPr wrap="none" lIns="0" tIns="0" rIns="0" bIns="0" rtlCol="0" anchor="t"/>
          <a:lstStyle/>
          <a:p>
            <a:pPr indent="0" marL="0">
              <a:lnSpc>
                <a:spcPts val="3300"/>
              </a:lnSpc>
              <a:buNone/>
            </a:pPr>
            <a:endParaRPr lang="en-US" sz="2650" dirty="0"/>
          </a:p>
        </p:txBody>
      </p:sp>
      <p:sp>
        <p:nvSpPr>
          <p:cNvPr id="9" name="Text 5"/>
          <p:cNvSpPr/>
          <p:nvPr/>
        </p:nvSpPr>
        <p:spPr>
          <a:xfrm>
            <a:off x="7599521" y="635662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FAISS model recommends relevant treatments</a:t>
            </a:r>
            <a:endParaRPr lang="en-US" sz="1750" dirty="0"/>
          </a:p>
        </p:txBody>
      </p:sp>
      <p:sp>
        <p:nvSpPr>
          <p:cNvPr id="10" name="Text 6"/>
          <p:cNvSpPr/>
          <p:nvPr/>
        </p:nvSpPr>
        <p:spPr>
          <a:xfrm>
            <a:off x="7599521" y="6798826"/>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5E0DF"/>
                </a:solidFill>
                <a:latin typeface="Roboto" pitchFamily="34" charset="0"/>
                <a:ea typeface="Roboto" pitchFamily="34" charset="-122"/>
                <a:cs typeface="Roboto" pitchFamily="34" charset="-120"/>
              </a:rPr>
              <a:t>Delivers robust AI healthcare solution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463873"/>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Saira Medium" pitchFamily="34" charset="0"/>
                <a:ea typeface="Saira Medium" pitchFamily="34" charset="-122"/>
                <a:cs typeface="Saira Medium" pitchFamily="34" charset="-120"/>
              </a:rPr>
              <a:t>Conclusion</a:t>
            </a:r>
            <a:endParaRPr lang="en-US" sz="4450" dirty="0"/>
          </a:p>
        </p:txBody>
      </p:sp>
      <p:sp>
        <p:nvSpPr>
          <p:cNvPr id="3" name="Text 1"/>
          <p:cNvSpPr/>
          <p:nvPr/>
        </p:nvSpPr>
        <p:spPr>
          <a:xfrm>
            <a:off x="793790" y="2626281"/>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The key findings of this project are that patients can prompt their symptoms, and the model will accurately predict the underlying disease. Once the disease is identified, the Wikipedia API wrapper will generate a detailed summary to provide more context for the patient.</a:t>
            </a:r>
            <a:endParaRPr lang="en-US" sz="1750" dirty="0"/>
          </a:p>
        </p:txBody>
      </p:sp>
      <p:sp>
        <p:nvSpPr>
          <p:cNvPr id="4" name="Text 2"/>
          <p:cNvSpPr/>
          <p:nvPr/>
        </p:nvSpPr>
        <p:spPr>
          <a:xfrm>
            <a:off x="793790" y="3970139"/>
            <a:ext cx="13042821" cy="1451610"/>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The implications of these results are significant. By empowering patients to self-diagnose with a high degree of accuracy, this system can improve healthcare accessibility and lead to earlier detection of diseases. Additionally, the FAISS (Facebook AI Similarity Search) model will predict the 3 most relevant medicines and tests based on the identified disease, further streamlining the healthcare process.</a:t>
            </a:r>
            <a:endParaRPr lang="en-US" sz="1750" dirty="0"/>
          </a:p>
        </p:txBody>
      </p:sp>
      <p:sp>
        <p:nvSpPr>
          <p:cNvPr id="5" name="Text 3"/>
          <p:cNvSpPr/>
          <p:nvPr/>
        </p:nvSpPr>
        <p:spPr>
          <a:xfrm>
            <a:off x="793790" y="5676900"/>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Overall, this AI-powered disease prediction and treatment recommendation system has the potential to revolutionize how patients interact with the healthcare system. By putting more control in the hands of individuals, it can drive better outcomes and reduce the burden on overburdened medical facilities.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517809"/>
            <a:ext cx="5670590" cy="708779"/>
          </a:xfrm>
          <a:prstGeom prst="rect">
            <a:avLst/>
          </a:prstGeom>
          <a:noFill/>
          <a:ln/>
        </p:spPr>
        <p:txBody>
          <a:bodyPr wrap="none" lIns="0" tIns="0" rIns="0" bIns="0" rtlCol="0" anchor="t"/>
          <a:lstStyle/>
          <a:p>
            <a:pPr indent="0" marL="0">
              <a:lnSpc>
                <a:spcPts val="5550"/>
              </a:lnSpc>
              <a:buNone/>
            </a:pPr>
            <a:r>
              <a:rPr lang="en-US" sz="4450" dirty="0">
                <a:solidFill>
                  <a:srgbClr val="FFFFFF"/>
                </a:solidFill>
                <a:latin typeface="Saira Medium" pitchFamily="34" charset="0"/>
                <a:ea typeface="Saira Medium" pitchFamily="34" charset="-122"/>
                <a:cs typeface="Saira Medium" pitchFamily="34" charset="-120"/>
              </a:rPr>
              <a:t>Project Contributions</a:t>
            </a:r>
            <a:endParaRPr lang="en-US" sz="4450" dirty="0"/>
          </a:p>
        </p:txBody>
      </p:sp>
      <p:sp>
        <p:nvSpPr>
          <p:cNvPr id="3" name="Text 1"/>
          <p:cNvSpPr/>
          <p:nvPr/>
        </p:nvSpPr>
        <p:spPr>
          <a:xfrm>
            <a:off x="793790" y="2680216"/>
            <a:ext cx="13042821" cy="362903"/>
          </a:xfrm>
          <a:prstGeom prst="rect">
            <a:avLst/>
          </a:prstGeom>
          <a:noFill/>
          <a:ln/>
        </p:spPr>
        <p:txBody>
          <a:bodyPr wrap="non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The key contributions of this project were made by the two team members, Ansh and Aakash.</a:t>
            </a:r>
            <a:endParaRPr lang="en-US" sz="1750" dirty="0"/>
          </a:p>
        </p:txBody>
      </p:sp>
      <p:sp>
        <p:nvSpPr>
          <p:cNvPr id="4" name="Text 2"/>
          <p:cNvSpPr/>
          <p:nvPr/>
        </p:nvSpPr>
        <p:spPr>
          <a:xfrm>
            <a:off x="793790" y="3298269"/>
            <a:ext cx="13042821" cy="1088708"/>
          </a:xfrm>
          <a:prstGeom prst="rect">
            <a:avLst/>
          </a:prstGeom>
          <a:noFill/>
          <a:ln/>
        </p:spPr>
        <p:txBody>
          <a:bodyPr wrap="square" lIns="0" tIns="0" rIns="0" bIns="0" rtlCol="0" anchor="t"/>
          <a:lstStyle/>
          <a:p>
            <a:pPr indent="0" marL="0">
              <a:lnSpc>
                <a:spcPts val="2850"/>
              </a:lnSpc>
              <a:buNone/>
            </a:pPr>
            <a:r>
              <a:rPr lang="en-US" sz="1750" b="1" dirty="0">
                <a:solidFill>
                  <a:srgbClr val="5E98F1"/>
                </a:solidFill>
                <a:latin typeface="Roboto" pitchFamily="34" charset="0"/>
                <a:ea typeface="Roboto" pitchFamily="34" charset="-122"/>
                <a:cs typeface="Roboto" pitchFamily="34" charset="-120"/>
              </a:rPr>
              <a:t>Ansh Sharma</a:t>
            </a:r>
            <a:pPr indent="0" marL="0">
              <a:lnSpc>
                <a:spcPts val="2850"/>
              </a:lnSpc>
              <a:buNone/>
            </a:pPr>
            <a:r>
              <a:rPr lang="en-US" sz="1750" dirty="0">
                <a:solidFill>
                  <a:srgbClr val="E5E0DF"/>
                </a:solidFill>
                <a:latin typeface="Roboto" pitchFamily="34" charset="0"/>
                <a:ea typeface="Roboto" pitchFamily="34" charset="-122"/>
                <a:cs typeface="Roboto" pitchFamily="34" charset="-120"/>
              </a:rPr>
              <a:t> - developing the Flask backend that powers the core functionality of the disease prediction system. also played a crucial role in implementing the FAISS (Facebook AI Similarity Search) model, which is used to recommend the most relevant medicines and diagnostic tests based on the identified disease.</a:t>
            </a:r>
            <a:endParaRPr lang="en-US" sz="1750" dirty="0"/>
          </a:p>
        </p:txBody>
      </p:sp>
      <p:sp>
        <p:nvSpPr>
          <p:cNvPr id="5" name="Text 3"/>
          <p:cNvSpPr/>
          <p:nvPr/>
        </p:nvSpPr>
        <p:spPr>
          <a:xfrm>
            <a:off x="793790" y="4642128"/>
            <a:ext cx="13042821" cy="725805"/>
          </a:xfrm>
          <a:prstGeom prst="rect">
            <a:avLst/>
          </a:prstGeom>
          <a:noFill/>
          <a:ln/>
        </p:spPr>
        <p:txBody>
          <a:bodyPr wrap="square" lIns="0" tIns="0" rIns="0" bIns="0" rtlCol="0" anchor="t"/>
          <a:lstStyle/>
          <a:p>
            <a:pPr indent="0" marL="0">
              <a:lnSpc>
                <a:spcPts val="2850"/>
              </a:lnSpc>
              <a:buNone/>
            </a:pPr>
            <a:r>
              <a:rPr lang="en-US" sz="1750" b="1" dirty="0">
                <a:solidFill>
                  <a:srgbClr val="5E98F1"/>
                </a:solidFill>
                <a:latin typeface="Roboto" pitchFamily="34" charset="0"/>
                <a:ea typeface="Roboto" pitchFamily="34" charset="-122"/>
                <a:cs typeface="Roboto" pitchFamily="34" charset="-120"/>
              </a:rPr>
              <a:t>Aakash</a:t>
            </a:r>
            <a:pPr indent="0" marL="0">
              <a:lnSpc>
                <a:spcPts val="2850"/>
              </a:lnSpc>
              <a:buNone/>
            </a:pPr>
            <a:r>
              <a:rPr lang="en-US" sz="1750" b="1" dirty="0">
                <a:solidFill>
                  <a:srgbClr val="E5E0DF"/>
                </a:solidFill>
                <a:latin typeface="Roboto" pitchFamily="34" charset="0"/>
                <a:ea typeface="Roboto" pitchFamily="34" charset="-122"/>
                <a:cs typeface="Roboto" pitchFamily="34" charset="-120"/>
              </a:rPr>
              <a:t> </a:t>
            </a:r>
            <a:pPr indent="0" marL="0">
              <a:lnSpc>
                <a:spcPts val="2850"/>
              </a:lnSpc>
              <a:buNone/>
            </a:pPr>
            <a:r>
              <a:rPr lang="en-US" sz="1750" dirty="0">
                <a:solidFill>
                  <a:srgbClr val="E5E0DF"/>
                </a:solidFill>
                <a:latin typeface="Roboto" pitchFamily="34" charset="0"/>
                <a:ea typeface="Roboto" pitchFamily="34" charset="-122"/>
                <a:cs typeface="Roboto" pitchFamily="34" charset="-120"/>
              </a:rPr>
              <a:t>- focused on the training and development of the primary disease prediction model. Additionally, Aakash led the development of the Node.js and React-based frontend, ensuring a seamless and intuitive user experience.</a:t>
            </a:r>
            <a:endParaRPr lang="en-US" sz="1750" dirty="0"/>
          </a:p>
        </p:txBody>
      </p:sp>
      <p:sp>
        <p:nvSpPr>
          <p:cNvPr id="6" name="Text 4"/>
          <p:cNvSpPr/>
          <p:nvPr/>
        </p:nvSpPr>
        <p:spPr>
          <a:xfrm>
            <a:off x="793790" y="5623084"/>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E5E0DF"/>
                </a:solidFill>
                <a:latin typeface="Roboto" pitchFamily="34" charset="0"/>
                <a:ea typeface="Roboto" pitchFamily="34" charset="-122"/>
                <a:cs typeface="Roboto" pitchFamily="34" charset="-120"/>
              </a:rPr>
              <a:t>Together, we have culminated in a comprehensive AI-powered healthcare solution that empowers patients to take a more active role in their own well-being. By combining disease prediction, treatment recommendations, and informative summaries, this project has the potential to revolutionize how individuals interact with the healthcare system.</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2024-11-26T12:18:53Z</dcterms:created>
  <dcterms:modified xsi:type="dcterms:W3CDTF">2024-11-26T12:18:53Z</dcterms:modified>
</cp:coreProperties>
</file>